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9" r:id="rId1"/>
  </p:sldMasterIdLst>
  <p:notesMasterIdLst>
    <p:notesMasterId r:id="rId17"/>
  </p:notesMasterIdLst>
  <p:handoutMasterIdLst>
    <p:handoutMasterId r:id="rId18"/>
  </p:handoutMasterIdLst>
  <p:sldIdLst>
    <p:sldId id="582" r:id="rId2"/>
    <p:sldId id="628" r:id="rId3"/>
    <p:sldId id="644" r:id="rId4"/>
    <p:sldId id="1056" r:id="rId5"/>
    <p:sldId id="632" r:id="rId6"/>
    <p:sldId id="1058" r:id="rId7"/>
    <p:sldId id="584" r:id="rId8"/>
    <p:sldId id="586" r:id="rId9"/>
    <p:sldId id="2065" r:id="rId10"/>
    <p:sldId id="2066" r:id="rId11"/>
    <p:sldId id="2067" r:id="rId12"/>
    <p:sldId id="2068" r:id="rId13"/>
    <p:sldId id="2071" r:id="rId14"/>
    <p:sldId id="2069" r:id="rId15"/>
    <p:sldId id="2070" r:id="rId16"/>
  </p:sldIdLst>
  <p:sldSz cx="12192000" cy="6858000"/>
  <p:notesSz cx="7010400" cy="9296400"/>
  <p:embeddedFontLst>
    <p:embeddedFont>
      <p:font typeface="KoPubWorld돋움체 Bold" panose="00000800000000000000" pitchFamily="2" charset="-127"/>
      <p:bold r:id="rId19"/>
    </p:embeddedFont>
    <p:embeddedFont>
      <p:font typeface="KoPubWorld돋움체 Medium" panose="00000600000000000000" pitchFamily="2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Cambria Math" panose="02040503050406030204" pitchFamily="18" charset="0"/>
      <p:regular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ristiansen" initials="MC" lastIdx="14" clrIdx="0"/>
  <p:cmAuthor id="2" name="Dion" initials="D" lastIdx="1" clrIdx="1">
    <p:extLst>
      <p:ext uri="{19B8F6BF-5375-455C-9EA6-DF929625EA0E}">
        <p15:presenceInfo xmlns:p15="http://schemas.microsoft.com/office/powerpoint/2012/main" userId="Dion" providerId="None"/>
      </p:ext>
    </p:extLst>
  </p:cmAuthor>
  <p:cmAuthor id="3" name="Gu" initials="G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4F81BD"/>
    <a:srgbClr val="00306C"/>
    <a:srgbClr val="91B4E3"/>
    <a:srgbClr val="E3ECF8"/>
    <a:srgbClr val="FFFFFF"/>
    <a:srgbClr val="615CB3"/>
    <a:srgbClr val="E68A13"/>
    <a:srgbClr val="E6E6E6"/>
    <a:srgbClr val="EEB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8" autoAdjust="0"/>
    <p:restoredTop sz="95020" autoAdjust="0"/>
  </p:normalViewPr>
  <p:slideViewPr>
    <p:cSldViewPr>
      <p:cViewPr>
        <p:scale>
          <a:sx n="75" d="100"/>
          <a:sy n="75" d="100"/>
        </p:scale>
        <p:origin x="206" y="13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5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Research\Data\Projects\PtJaggedWire\Tabl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6068280808388437"/>
          <c:y val="0.12421588173945942"/>
          <c:w val="0.59026979040781224"/>
          <c:h val="0.700990399669451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104-476B-8AA9-EFBC024D3E30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104-476B-8AA9-EFBC024D3E30}"/>
              </c:ext>
            </c:extLst>
          </c:dPt>
          <c:val>
            <c:numRef>
              <c:f>'Specific Activity'!$A$1:$A$2</c:f>
              <c:numCache>
                <c:formatCode>0.00</c:formatCode>
                <c:ptCount val="2"/>
                <c:pt idx="0">
                  <c:v>0.81697677664930834</c:v>
                </c:pt>
                <c:pt idx="1">
                  <c:v>7.0507261272934141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04-476B-8AA9-EFBC024D3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471488"/>
        <c:axId val="95473024"/>
      </c:barChart>
      <c:catAx>
        <c:axId val="95471488"/>
        <c:scaling>
          <c:orientation val="minMax"/>
        </c:scaling>
        <c:delete val="1"/>
        <c:axPos val="b"/>
        <c:majorTickMark val="none"/>
        <c:minorTickMark val="none"/>
        <c:tickLblPos val="nextTo"/>
        <c:crossAx val="95473024"/>
        <c:crosses val="autoZero"/>
        <c:auto val="1"/>
        <c:lblAlgn val="ctr"/>
        <c:lblOffset val="100"/>
        <c:noMultiLvlLbl val="0"/>
      </c:catAx>
      <c:valAx>
        <c:axId val="95473024"/>
        <c:scaling>
          <c:orientation val="minMax"/>
        </c:scaling>
        <c:delete val="0"/>
        <c:axPos val="l"/>
        <c:numFmt formatCode="0" sourceLinked="0"/>
        <c:majorTickMark val="in"/>
        <c:minorTickMark val="none"/>
        <c:tickLblPos val="nextTo"/>
        <c:spPr>
          <a:noFill/>
          <a:ln w="2857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 sz="2000"/>
            </a:pPr>
            <a:endParaRPr lang="en-US"/>
          </a:p>
        </c:txPr>
        <c:crossAx val="95471488"/>
        <c:crosses val="autoZero"/>
        <c:crossBetween val="between"/>
        <c:majorUnit val="2"/>
      </c:valAx>
      <c:spPr>
        <a:noFill/>
        <a:ln w="285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KoPubWorld돋움체 Medium" panose="00000600000000000000" pitchFamily="2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744-6D63-4244-BF2D-9B94EBE5F8C8}" type="datetimeFigureOut">
              <a:rPr lang="en-US" smtClean="0">
                <a:latin typeface="KoPubWorld돋움체 Medium" panose="00000600000000000000" pitchFamily="2" charset="-127"/>
              </a:rPr>
              <a:t>12/29/2024</a:t>
            </a:fld>
            <a:endParaRPr lang="en-US" dirty="0">
              <a:latin typeface="KoPubWorld돋움체 Medium" panose="00000600000000000000" pitchFamily="2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KoPubWorld돋움체 Medium" panose="00000600000000000000" pitchFamily="2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6E8F8-B06B-4160-8A49-B1881A9DAD26}" type="slidenum">
              <a:rPr lang="en-US" smtClean="0">
                <a:latin typeface="KoPubWorld돋움체 Medium" panose="00000600000000000000" pitchFamily="2" charset="-127"/>
              </a:rPr>
              <a:t>‹#›</a:t>
            </a:fld>
            <a:endParaRPr lang="en-US" dirty="0">
              <a:latin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753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KoPubWorld돋움체 Medium" panose="000006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KoPubWorld돋움체 Medium" panose="00000600000000000000" pitchFamily="2" charset="-127"/>
              </a:defRPr>
            </a:lvl1pPr>
          </a:lstStyle>
          <a:p>
            <a:fld id="{3AA6F783-BFE5-46C2-A6FF-183F62C5E0F4}" type="datetimeFigureOut">
              <a:rPr lang="en-US" smtClean="0"/>
              <a:pPr/>
              <a:t>12/29/2024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KoPubWorld돋움체 Medium" panose="000006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KoPubWorld돋움체 Medium" panose="00000600000000000000" pitchFamily="2" charset="-127"/>
              </a:defRPr>
            </a:lvl1pPr>
          </a:lstStyle>
          <a:p>
            <a:fld id="{0529D306-E699-479B-9FD1-52D62BF043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09;p4">
            <a:extLst>
              <a:ext uri="{FF2B5EF4-FFF2-40B4-BE49-F238E27FC236}">
                <a16:creationId xmlns:a16="http://schemas.microsoft.com/office/drawing/2014/main" id="{A4DDDE31-EDD0-026E-70D7-2212998045B7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697112" cy="68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584955" y="5016475"/>
            <a:ext cx="439420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00306C"/>
                </a:solidFill>
                <a:latin typeface="KoPubWorld돋움체 Medium" panose="00000600000000000000" pitchFamily="2" charset="-127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13" name="Text Placeholder 1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686915" y="4219318"/>
            <a:ext cx="3264647" cy="549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00306C"/>
                </a:solidFill>
                <a:latin typeface="KoPubWorld돋움체 Medium" panose="00000600000000000000" pitchFamily="2" charset="-127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altLang="ko-KR" dirty="0"/>
              <a:t>2022-03-28</a:t>
            </a:r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 userDrawn="1">
            <p:ph type="title" hasCustomPrompt="1"/>
          </p:nvPr>
        </p:nvSpPr>
        <p:spPr>
          <a:xfrm>
            <a:off x="3505200" y="1577932"/>
            <a:ext cx="8430774" cy="23244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>
              <a:buFont typeface="Arial" pitchFamily="34" charset="0"/>
              <a:buNone/>
              <a:defRPr sz="6000" b="0">
                <a:solidFill>
                  <a:srgbClr val="00306C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2" name="Google Shape;85;p1">
            <a:extLst>
              <a:ext uri="{FF2B5EF4-FFF2-40B4-BE49-F238E27FC236}">
                <a16:creationId xmlns:a16="http://schemas.microsoft.com/office/drawing/2014/main" id="{DC804F7B-78F3-C3CA-B521-9EFA5ECDF3A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8915400" y="236593"/>
            <a:ext cx="3020574" cy="71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0;p4">
            <a:extLst>
              <a:ext uri="{FF2B5EF4-FFF2-40B4-BE49-F238E27FC236}">
                <a16:creationId xmlns:a16="http://schemas.microsoft.com/office/drawing/2014/main" id="{282C7E2A-831D-4F3D-D283-1809D2D2C3B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808952" y="273150"/>
            <a:ext cx="3020574" cy="713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32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001" y="57875"/>
            <a:ext cx="533401" cy="3048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KoPubWorld돋움체 Medium" panose="00000600000000000000" pitchFamily="2" charset="-127"/>
              </a:defRPr>
            </a:lvl1pPr>
          </a:lstStyle>
          <a:p>
            <a:fld id="{AF00E9FC-6548-4D97-8DD1-9533945EA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09037" y="227119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>
                <a:solidFill>
                  <a:srgbClr val="007BC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Google Shape;125;p6">
            <a:extLst>
              <a:ext uri="{FF2B5EF4-FFF2-40B4-BE49-F238E27FC236}">
                <a16:creationId xmlns:a16="http://schemas.microsoft.com/office/drawing/2014/main" id="{1EABE466-8BCD-1220-BA46-B32777004027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 l="79752" b="88614"/>
          <a:stretch/>
        </p:blipFill>
        <p:spPr>
          <a:xfrm>
            <a:off x="10591800" y="227119"/>
            <a:ext cx="1536969" cy="611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24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8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3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002060"/>
          </a:solidFill>
          <a:latin typeface="KoPubWorld돋움체 Medium" panose="00000600000000000000" pitchFamily="2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KoPubWorld돋움체 Medium" panose="00000600000000000000" pitchFamily="2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KoPubWorld돋움체 Medium" panose="00000600000000000000" pitchFamily="2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KoPubWorld돋움체 Medium" panose="00000600000000000000" pitchFamily="2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KoPubWorld돋움체 Medium" panose="00000600000000000000" pitchFamily="2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KoPubWorld돋움체 Medium" panose="00000600000000000000" pitchFamily="2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da-forge/miniforge/release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7.png"/><Relationship Id="rId11" Type="http://schemas.openxmlformats.org/officeDocument/2006/relationships/image" Target="../media/image11.tmp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gif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chart" Target="../charts/chart1.xml"/><Relationship Id="rId7" Type="http://schemas.openxmlformats.org/officeDocument/2006/relationships/image" Target="../media/image28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7.tmp"/><Relationship Id="rId5" Type="http://schemas.openxmlformats.org/officeDocument/2006/relationships/image" Target="../media/image26.tmp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NUL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구근호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켄텍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조교수</a:t>
            </a:r>
            <a:endParaRPr lang="en-US" sz="2400" dirty="0">
              <a:ea typeface="나눔스퀘어 Bold" panose="020B0600000101010101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2024-12-17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19400" y="1577932"/>
            <a:ext cx="9116574" cy="2324475"/>
          </a:xfrm>
        </p:spPr>
        <p:txBody>
          <a:bodyPr/>
          <a:lstStyle/>
          <a:p>
            <a:r>
              <a:rPr lang="ko-KR" altLang="en-US" sz="5400" dirty="0">
                <a:latin typeface="KoPubWorld돋움체 Medium" panose="00000600000000000000" pitchFamily="2" charset="-127"/>
              </a:rPr>
              <a:t>에너지 소재 개발을 위한 </a:t>
            </a:r>
            <a:r>
              <a:rPr lang="en-US" altLang="ko-KR" sz="5400" dirty="0">
                <a:latin typeface="KoPubWorld돋움체 Medium" panose="00000600000000000000" pitchFamily="2" charset="-127"/>
              </a:rPr>
              <a:t>AI </a:t>
            </a:r>
            <a:r>
              <a:rPr lang="ko-KR" altLang="en-US" sz="5400" dirty="0">
                <a:latin typeface="KoPubWorld돋움체 Medium" panose="00000600000000000000" pitchFamily="2" charset="-127"/>
              </a:rPr>
              <a:t>기술 최신 트렌드와 정책 시사점</a:t>
            </a:r>
            <a:endParaRPr lang="en-US" sz="8800" dirty="0">
              <a:latin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2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7CC2A2-54DE-478A-29AB-8BCD392CF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30A02C-6A44-0536-D1CF-75A5A6B0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Reproducing the DFT Result with MLP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F8EA2-3A73-8A58-600A-8042EFD6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35" y="982849"/>
            <a:ext cx="10350930" cy="339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56AFCA-C2C2-F8D7-CE9F-55CF4A650013}"/>
              </a:ext>
            </a:extLst>
          </p:cNvPr>
          <p:cNvSpPr txBox="1"/>
          <p:nvPr/>
        </p:nvSpPr>
        <p:spPr>
          <a:xfrm>
            <a:off x="4987579" y="4526305"/>
            <a:ext cx="296587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NH</a:t>
            </a:r>
            <a:r>
              <a:rPr lang="en-US" sz="2800" baseline="-25000" dirty="0"/>
              <a:t>3</a:t>
            </a:r>
            <a:r>
              <a:rPr lang="en-US" sz="2800" dirty="0"/>
              <a:t> -&gt; NH</a:t>
            </a:r>
            <a:r>
              <a:rPr lang="en-US" sz="2800" baseline="-25000" dirty="0"/>
              <a:t>2</a:t>
            </a:r>
            <a:r>
              <a:rPr lang="en-US" sz="2800" dirty="0"/>
              <a:t> + H</a:t>
            </a:r>
          </a:p>
          <a:p>
            <a:pPr algn="ctr"/>
            <a:r>
              <a:rPr lang="en-US" sz="2800" dirty="0"/>
              <a:t>NH</a:t>
            </a:r>
            <a:r>
              <a:rPr lang="en-US" sz="2800" baseline="-25000" dirty="0"/>
              <a:t>2</a:t>
            </a:r>
            <a:r>
              <a:rPr lang="en-US" sz="2800" dirty="0"/>
              <a:t> -&gt; NH + H</a:t>
            </a:r>
          </a:p>
          <a:p>
            <a:pPr algn="ctr"/>
            <a:r>
              <a:rPr lang="en-US" sz="2800" dirty="0"/>
              <a:t>NH -&gt; N + H</a:t>
            </a:r>
          </a:p>
          <a:p>
            <a:pPr algn="ctr"/>
            <a:r>
              <a:rPr lang="en-US" sz="2800" dirty="0"/>
              <a:t>on Metal Catalyst</a:t>
            </a:r>
          </a:p>
        </p:txBody>
      </p:sp>
    </p:spTree>
    <p:extLst>
      <p:ext uri="{BB962C8B-B14F-4D97-AF65-F5344CB8AC3E}">
        <p14:creationId xmlns:p14="http://schemas.microsoft.com/office/powerpoint/2010/main" val="335534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49A03-D21B-E2F6-E01B-5E6A4B7A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BA1DE7-721F-CCAD-2FD4-D2161DF59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9E09BF-5924-AB05-6859-20440E4A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806C0-C8FF-1FA2-DA34-DFE721F4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12919"/>
            <a:ext cx="6705600" cy="2643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85D29A-254B-1271-37A9-DA1770D0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23" y="3751539"/>
            <a:ext cx="3929654" cy="2762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B845C3-9C83-FC52-7348-A5E3D568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636" y="3962400"/>
            <a:ext cx="6875766" cy="23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90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1C13F-BC4E-E071-204E-7626B5D02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14904-2C98-64EB-0A9F-B74C71811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https://github.com/GuGroup/ocp-practice-gu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Download and install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miniforge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400" b="0" i="0" u="sng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https://github.com/conda-forge/miniforge/releases/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(Miniforge3-24.11.0-1-Windows-x86_64.exe)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Download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CatEnv.yml</a:t>
            </a:r>
            <a:endParaRPr lang="en-US" sz="2400" b="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search and open "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Miniforge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Prompt"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the path of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CatEnv.yml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using cd command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and enter "mamba env create -f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CatEnv.yml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 the instruction and you are all set!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AE4CEB-5F80-9CFA-A64B-9027E956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 Instruction</a:t>
            </a:r>
          </a:p>
        </p:txBody>
      </p:sp>
    </p:spTree>
    <p:extLst>
      <p:ext uri="{BB962C8B-B14F-4D97-AF65-F5344CB8AC3E}">
        <p14:creationId xmlns:p14="http://schemas.microsoft.com/office/powerpoint/2010/main" val="69791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3757B-5933-4154-44B1-73B26EA9F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D7C7D6-A583-BACE-B3AD-0021FEFB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56" r="17110"/>
          <a:stretch/>
        </p:blipFill>
        <p:spPr>
          <a:xfrm>
            <a:off x="4867397" y="1319638"/>
            <a:ext cx="6934200" cy="45762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7E045-58FC-D6F9-F3A4-B8899E3CF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BED523-49CE-370B-2175-1961871A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Reproducing the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3E507-4673-9A96-8895-E831E3279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3" y="1040461"/>
            <a:ext cx="4648200" cy="2388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25236-FD56-2B9D-DF07-BC044F8EE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3" y="3500692"/>
            <a:ext cx="4464367" cy="31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95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6CE5-8E30-0D09-1F4B-99A7BAFFF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A1BB0-A03A-66DB-05D7-81AF36C6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Reproducing the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09BB4-DF3D-586B-89B9-F36AEC5B4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2880538"/>
            <a:ext cx="4267200" cy="21927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DEF44298-382C-A74C-0BD5-5DB67AD1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800" y="1448553"/>
                <a:ext cx="8367804" cy="39608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What MLP calculates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CO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altLang="en-US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altLang="en-US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kumimoji="0" lang="en-US" altLang="en-US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+∗→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+∗→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What the paper calculated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4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4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kumimoji="0" lang="en-US" altLang="en-US" sz="2400" b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4−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∗→</m:t>
                      </m:r>
                      <m:sSub>
                        <m:sSubPr>
                          <m:ctrlPr>
                            <a:rPr kumimoji="0" lang="en-US" altLang="en-US" sz="2400" b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3−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DEF44298-382C-A74C-0BD5-5DB67AD19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1448553"/>
                <a:ext cx="8367804" cy="3960893"/>
              </a:xfrm>
              <a:prstGeom prst="rect">
                <a:avLst/>
              </a:prstGeom>
              <a:blipFill>
                <a:blip r:embed="rId3"/>
                <a:stretch>
                  <a:fillRect t="-7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F3202B-A2F9-AC3A-750E-37D312A83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22" y="3942207"/>
            <a:ext cx="5229955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2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C6E5-AAD5-0677-8421-5AC0DA66C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2DF2FA-FB80-084F-0AD7-3545483B9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76592B-B6A7-1EE1-43B3-709EFC4A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Reproducing the Result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E7678129-17EF-5582-1C1A-DF6211F4B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5600" y="740353"/>
                <a:ext cx="7006855" cy="58887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MLP will give energy of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+∗→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endParaRPr lang="en-US" alt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MLP calculation of H* and </a:t>
                </a:r>
                <a:r>
                  <a:rPr lang="en-US" alt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en-US" sz="2400" baseline="-25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r>
                  <a:rPr lang="en-US" alt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* gives the energy of: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+∗→</m:t>
                    </m:r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(1)</a:t>
                </a:r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+∗→</m:t>
                    </m:r>
                    <m:sSub>
                      <m:sSub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(2)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 we have energy for: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i="0" smtClean="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en-US" altLang="en-US" sz="2400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US" altLang="en-US" sz="2400" b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US" altLang="en-US" sz="2400" b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(3)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484563" algn="ctr"/>
                    <a:tab pos="6858000" algn="r"/>
                  </a:tabLst>
                </a:pPr>
                <a:endParaRPr lang="en-US" alt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 we can calculate the paper’s result of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kumimoji="0" lang="en-US" altLang="en-US" sz="2400" b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4−</m:t>
                        </m:r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∗→</m:t>
                    </m:r>
                    <m:sSub>
                      <m:sSubPr>
                        <m:ctrlPr>
                          <a:rPr kumimoji="0" lang="en-US" altLang="en-US" sz="2400" b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kumimoji="0" lang="en-US" altLang="en-US" sz="2400" b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rel</a:t>
                </a: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3E</a:t>
                </a:r>
                <a:r>
                  <a:rPr lang="en-US" altLang="en-US" sz="2400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(1)</a:t>
                </a: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+E</a:t>
                </a:r>
                <a:r>
                  <a:rPr lang="en-US" altLang="en-US" sz="2400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(2)</a:t>
                </a: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+E</a:t>
                </a:r>
                <a:r>
                  <a:rPr lang="en-US" altLang="en-US" sz="2400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(3)</a:t>
                </a: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altLang="en-US" sz="24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altLang="en-US" sz="2400" i="1" baseline="-25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rel</a:t>
                </a:r>
                <a:endParaRPr lang="en-US" altLang="en-US" sz="2400" i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 calculated </a:t>
                </a: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altLang="en-US" sz="2400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(3) </a:t>
                </a: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you (1.0763 eV)</a:t>
                </a:r>
                <a:endParaRPr kumimoji="0" lang="en-US" altLang="en-US" sz="2400" b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E7678129-17EF-5582-1C1A-DF6211F4B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600" y="740353"/>
                <a:ext cx="7006855" cy="5888728"/>
              </a:xfrm>
              <a:prstGeom prst="rect">
                <a:avLst/>
              </a:prstGeom>
              <a:blipFill>
                <a:blip r:embed="rId2"/>
                <a:stretch>
                  <a:fillRect l="-2089" t="-1035" r="-2089" b="-2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40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9EFDE5E-162F-4C69-BBAB-901510C1D310}"/>
              </a:ext>
            </a:extLst>
          </p:cNvPr>
          <p:cNvGrpSpPr/>
          <p:nvPr/>
        </p:nvGrpSpPr>
        <p:grpSpPr>
          <a:xfrm>
            <a:off x="1417649" y="3005639"/>
            <a:ext cx="10595127" cy="2311317"/>
            <a:chOff x="1417649" y="3005639"/>
            <a:chExt cx="10595127" cy="231131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FBA4ACD-DD20-48D0-BDAA-595264496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7649" y="3379893"/>
              <a:ext cx="3438574" cy="193706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D5996C-79AA-4CD1-A884-977E4DD95D6E}"/>
                </a:ext>
              </a:extLst>
            </p:cNvPr>
            <p:cNvSpPr txBox="1"/>
            <p:nvPr/>
          </p:nvSpPr>
          <p:spPr>
            <a:xfrm>
              <a:off x="1441769" y="3005639"/>
              <a:ext cx="16522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Molecular Dynamics</a:t>
              </a: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EBD82AFE-010A-4092-9537-F2DCC0B84007}"/>
                </a:ext>
              </a:extLst>
            </p:cNvPr>
            <p:cNvSpPr/>
            <p:nvPr/>
          </p:nvSpPr>
          <p:spPr>
            <a:xfrm>
              <a:off x="4103126" y="4184573"/>
              <a:ext cx="4508404" cy="45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EB629B-6827-4049-AD61-62DF503C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2091" y="3835012"/>
              <a:ext cx="1600172" cy="132919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A591B1-AE18-4F8F-AB70-24B0E6EBD5E0}"/>
                </a:ext>
              </a:extLst>
            </p:cNvPr>
            <p:cNvSpPr txBox="1"/>
            <p:nvPr/>
          </p:nvSpPr>
          <p:spPr>
            <a:xfrm>
              <a:off x="10390065" y="4175968"/>
              <a:ext cx="16227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Local equilibrium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15BB4E-C324-4387-666D-8B135FE46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AFBCB6-5A3C-F727-4156-7FCB126C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Theoretical Simulations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7209B93-A84E-9C0C-749E-F96BCC0DDE97}"/>
              </a:ext>
            </a:extLst>
          </p:cNvPr>
          <p:cNvSpPr/>
          <p:nvPr/>
        </p:nvSpPr>
        <p:spPr>
          <a:xfrm>
            <a:off x="2443832" y="5400073"/>
            <a:ext cx="6167697" cy="45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A7AA5-D25A-E57B-502D-5F2B71783AEB}"/>
              </a:ext>
            </a:extLst>
          </p:cNvPr>
          <p:cNvSpPr txBox="1"/>
          <p:nvPr/>
        </p:nvSpPr>
        <p:spPr>
          <a:xfrm>
            <a:off x="8964798" y="6381690"/>
            <a:ext cx="2691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Ideal structures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8C50CF-CD6F-450D-B457-63CADD2D2402}"/>
              </a:ext>
            </a:extLst>
          </p:cNvPr>
          <p:cNvSpPr txBox="1"/>
          <p:nvPr/>
        </p:nvSpPr>
        <p:spPr>
          <a:xfrm>
            <a:off x="3459355" y="6230028"/>
            <a:ext cx="1474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time scale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862695-ADF9-44AD-97DD-EE712D499C87}"/>
              </a:ext>
            </a:extLst>
          </p:cNvPr>
          <p:cNvSpPr txBox="1"/>
          <p:nvPr/>
        </p:nvSpPr>
        <p:spPr>
          <a:xfrm rot="16200000">
            <a:off x="-578573" y="3811597"/>
            <a:ext cx="169867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length scale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96857C-D424-4FA1-82E5-84DC14BE8960}"/>
              </a:ext>
            </a:extLst>
          </p:cNvPr>
          <p:cNvCxnSpPr>
            <a:cxnSpLocks/>
          </p:cNvCxnSpPr>
          <p:nvPr/>
        </p:nvCxnSpPr>
        <p:spPr>
          <a:xfrm flipV="1">
            <a:off x="621200" y="1555595"/>
            <a:ext cx="0" cy="4674433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492575-23C7-4891-BBA0-ADEA710390EC}"/>
              </a:ext>
            </a:extLst>
          </p:cNvPr>
          <p:cNvCxnSpPr>
            <a:cxnSpLocks/>
          </p:cNvCxnSpPr>
          <p:nvPr/>
        </p:nvCxnSpPr>
        <p:spPr>
          <a:xfrm>
            <a:off x="621200" y="6230028"/>
            <a:ext cx="7151200" cy="0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D571BD3-DCCF-408A-98FD-426715045359}"/>
              </a:ext>
            </a:extLst>
          </p:cNvPr>
          <p:cNvSpPr txBox="1"/>
          <p:nvPr/>
        </p:nvSpPr>
        <p:spPr>
          <a:xfrm>
            <a:off x="402551" y="3713525"/>
            <a:ext cx="1790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Density functional theory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6A5BB6-3B9B-4CD6-935F-9FE3FBA628E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95" y="4731972"/>
            <a:ext cx="1600171" cy="147481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DA41BA4-9A99-494D-BE8C-37F7CD6AC021}"/>
              </a:ext>
            </a:extLst>
          </p:cNvPr>
          <p:cNvSpPr txBox="1"/>
          <p:nvPr/>
        </p:nvSpPr>
        <p:spPr>
          <a:xfrm>
            <a:off x="8680765" y="848380"/>
            <a:ext cx="3580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Limitations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A8C361-F0FD-4D59-B4F9-A15B18140252}"/>
              </a:ext>
            </a:extLst>
          </p:cNvPr>
          <p:cNvGrpSpPr/>
          <p:nvPr/>
        </p:nvGrpSpPr>
        <p:grpSpPr>
          <a:xfrm>
            <a:off x="2975830" y="1248842"/>
            <a:ext cx="8587676" cy="1509467"/>
            <a:chOff x="2975830" y="1248842"/>
            <a:chExt cx="8587676" cy="150946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70D5253C-710B-E524-D5FF-26DFA0533CA5}"/>
                </a:ext>
              </a:extLst>
            </p:cNvPr>
            <p:cNvSpPr/>
            <p:nvPr/>
          </p:nvSpPr>
          <p:spPr>
            <a:xfrm>
              <a:off x="7629269" y="1753573"/>
              <a:ext cx="982261" cy="45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4AC816-F964-4276-9981-85B477F636F1}"/>
                </a:ext>
              </a:extLst>
            </p:cNvPr>
            <p:cNvSpPr txBox="1"/>
            <p:nvPr/>
          </p:nvSpPr>
          <p:spPr>
            <a:xfrm>
              <a:off x="2975830" y="1248842"/>
              <a:ext cx="26116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Phenomenological kinetics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752B414-5D3B-4003-8687-22255B838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5094" y="1302114"/>
              <a:ext cx="2077402" cy="14561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184671B-D534-47EE-A5FE-4A86DC61B08C}"/>
                    </a:ext>
                  </a:extLst>
                </p:cNvPr>
                <p:cNvSpPr txBox="1"/>
                <p:nvPr/>
              </p:nvSpPr>
              <p:spPr>
                <a:xfrm>
                  <a:off x="9350143" y="1296042"/>
                  <a:ext cx="2213363" cy="837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𝑅𝑇</m:t>
                                </m:r>
                              </m:den>
                            </m:f>
                          </m:sup>
                        </m:sSup>
                        <m:nary>
                          <m:naryPr>
                            <m:chr m:val="∏"/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184671B-D534-47EE-A5FE-4A86DC61B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0143" y="1296042"/>
                  <a:ext cx="2213363" cy="837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EB0C65-B1D1-5302-6BD9-E75F8C730C8C}"/>
              </a:ext>
            </a:extLst>
          </p:cNvPr>
          <p:cNvSpPr txBox="1"/>
          <p:nvPr/>
        </p:nvSpPr>
        <p:spPr>
          <a:xfrm>
            <a:off x="8612029" y="3410639"/>
            <a:ext cx="358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Pre-defined lattice and reactions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D18D30-D027-4295-9F6F-3256CA0743B6}"/>
              </a:ext>
            </a:extLst>
          </p:cNvPr>
          <p:cNvSpPr txBox="1"/>
          <p:nvPr/>
        </p:nvSpPr>
        <p:spPr>
          <a:xfrm>
            <a:off x="2184992" y="2321228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Kinetic Monte Carlo</a:t>
            </a:r>
          </a:p>
        </p:txBody>
      </p:sp>
      <p:pic>
        <p:nvPicPr>
          <p:cNvPr id="33" name="videoplayback (2)">
            <a:hlinkClick r:id="" action="ppaction://media"/>
            <a:extLst>
              <a:ext uri="{FF2B5EF4-FFF2-40B4-BE49-F238E27FC236}">
                <a16:creationId xmlns:a16="http://schemas.microsoft.com/office/drawing/2014/main" id="{335813EF-7B6C-44D6-9411-EDC50A7C8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2384" r="26062"/>
          <a:stretch/>
        </p:blipFill>
        <p:spPr>
          <a:xfrm>
            <a:off x="4024621" y="2434356"/>
            <a:ext cx="1328569" cy="1449569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EB0C933E-EB2E-495E-B78E-0ECEF2F222D4}"/>
              </a:ext>
            </a:extLst>
          </p:cNvPr>
          <p:cNvSpPr/>
          <p:nvPr/>
        </p:nvSpPr>
        <p:spPr>
          <a:xfrm>
            <a:off x="5587505" y="2969073"/>
            <a:ext cx="3024025" cy="45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7FBEF-BBD3-4124-B112-ECF4A1B36377}"/>
              </a:ext>
            </a:extLst>
          </p:cNvPr>
          <p:cNvSpPr txBox="1"/>
          <p:nvPr/>
        </p:nvSpPr>
        <p:spPr>
          <a:xfrm>
            <a:off x="9024548" y="1993100"/>
            <a:ext cx="283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Lack</a:t>
            </a:r>
            <a:r>
              <a:rPr lang="ko-KR" altLang="en-US" sz="2000" dirty="0"/>
              <a:t> </a:t>
            </a:r>
            <a:r>
              <a:rPr lang="en-US" altLang="ko-KR" sz="2000" dirty="0"/>
              <a:t>of</a:t>
            </a:r>
            <a:r>
              <a:rPr lang="en-US" sz="2000" dirty="0"/>
              <a:t> spatial resolution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A8030-EEC8-46B9-87FE-0C10D78325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9712" y="2466506"/>
            <a:ext cx="1460707" cy="10169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422F3C9-F044-4BC0-9911-B8812732B1EB}"/>
              </a:ext>
            </a:extLst>
          </p:cNvPr>
          <p:cNvGrpSpPr/>
          <p:nvPr/>
        </p:nvGrpSpPr>
        <p:grpSpPr>
          <a:xfrm>
            <a:off x="9137559" y="5260657"/>
            <a:ext cx="2558093" cy="1179853"/>
            <a:chOff x="621116" y="3269481"/>
            <a:chExt cx="2558093" cy="1179853"/>
          </a:xfrm>
        </p:grpSpPr>
        <p:pic>
          <p:nvPicPr>
            <p:cNvPr id="40" name="Picture 39" descr="Screen Clipping">
              <a:extLst>
                <a:ext uri="{FF2B5EF4-FFF2-40B4-BE49-F238E27FC236}">
                  <a16:creationId xmlns:a16="http://schemas.microsoft.com/office/drawing/2014/main" id="{5C611B29-77CA-46F0-BBC9-49D03320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116" y="3277353"/>
              <a:ext cx="1264773" cy="11432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685052-FBB7-4CCC-A2F8-ED5889F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23237" y="3269481"/>
              <a:ext cx="1255972" cy="1179853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9896EA4-583E-44A9-AA13-57A2DCC24150}"/>
              </a:ext>
            </a:extLst>
          </p:cNvPr>
          <p:cNvSpPr txBox="1"/>
          <p:nvPr/>
        </p:nvSpPr>
        <p:spPr>
          <a:xfrm>
            <a:off x="2267875" y="703470"/>
            <a:ext cx="4821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Multi Scale Simulation Methods</a:t>
            </a:r>
          </a:p>
        </p:txBody>
      </p:sp>
    </p:spTree>
    <p:extLst>
      <p:ext uri="{BB962C8B-B14F-4D97-AF65-F5344CB8AC3E}">
        <p14:creationId xmlns:p14="http://schemas.microsoft.com/office/powerpoint/2010/main" val="366196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362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  <p:bldLst>
      <p:bldP spid="19" grpId="0"/>
      <p:bldP spid="30" grpId="0"/>
      <p:bldP spid="29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109F8-6F02-4982-9014-0E1FF51ED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9D8756-C80B-41C2-B613-BBF583BD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119278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Potential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1A105-8E8C-4098-929D-9FCE28DE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" y="1846761"/>
            <a:ext cx="4903598" cy="3127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2A432-2CF3-4911-8D06-168374C86675}"/>
              </a:ext>
            </a:extLst>
          </p:cNvPr>
          <p:cNvSpPr txBox="1"/>
          <p:nvPr/>
        </p:nvSpPr>
        <p:spPr>
          <a:xfrm>
            <a:off x="7664309" y="1241836"/>
            <a:ext cx="3435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Density functional 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FC4E3-C6B2-4EB2-B37B-3EFA57993330}"/>
              </a:ext>
            </a:extLst>
          </p:cNvPr>
          <p:cNvSpPr txBox="1"/>
          <p:nvPr/>
        </p:nvSpPr>
        <p:spPr>
          <a:xfrm>
            <a:off x="8625245" y="2868129"/>
            <a:ext cx="151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Force field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F00B51-0F0C-43B2-A625-17A6A57A6141}"/>
              </a:ext>
            </a:extLst>
          </p:cNvPr>
          <p:cNvSpPr txBox="1"/>
          <p:nvPr/>
        </p:nvSpPr>
        <p:spPr>
          <a:xfrm>
            <a:off x="7562519" y="4854110"/>
            <a:ext cx="3638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Machine learning potential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99B67A1-BFA1-4647-A811-39CBFB0120D5}"/>
              </a:ext>
            </a:extLst>
          </p:cNvPr>
          <p:cNvSpPr/>
          <p:nvPr/>
        </p:nvSpPr>
        <p:spPr>
          <a:xfrm>
            <a:off x="4893118" y="2971803"/>
            <a:ext cx="1425787" cy="4571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708324-85AE-44F2-B755-95BC870949B9}"/>
                  </a:ext>
                </a:extLst>
              </p:cNvPr>
              <p:cNvSpPr txBox="1"/>
              <p:nvPr/>
            </p:nvSpPr>
            <p:spPr>
              <a:xfrm>
                <a:off x="8545658" y="1521372"/>
                <a:ext cx="3482684" cy="1031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708324-85AE-44F2-B755-95BC87094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658" y="1521372"/>
                <a:ext cx="3482684" cy="1031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B6030-9141-4AC0-84AF-7AFA8F559440}"/>
                  </a:ext>
                </a:extLst>
              </p:cNvPr>
              <p:cNvSpPr txBox="1"/>
              <p:nvPr/>
            </p:nvSpPr>
            <p:spPr>
              <a:xfrm>
                <a:off x="6554383" y="1765519"/>
                <a:ext cx="1950086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B6030-9141-4AC0-84AF-7AFA8F559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83" y="1765519"/>
                <a:ext cx="1950086" cy="509178"/>
              </a:xfrm>
              <a:prstGeom prst="rect">
                <a:avLst/>
              </a:prstGeom>
              <a:blipFill>
                <a:blip r:embed="rId4"/>
                <a:stretch>
                  <a:fillRect t="-4819" r="-1563" b="-8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DDC504F-27DA-47A3-8921-607DB9954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317" y="3352664"/>
            <a:ext cx="4193083" cy="11711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CDC1EF-B9A4-4F7B-9694-1EF2927423F2}"/>
              </a:ext>
            </a:extLst>
          </p:cNvPr>
          <p:cNvSpPr txBox="1"/>
          <p:nvPr/>
        </p:nvSpPr>
        <p:spPr>
          <a:xfrm>
            <a:off x="6934200" y="2427174"/>
            <a:ext cx="395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Adequately accurate, but slow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8D4C1-70F9-4975-9D57-7553FD174283}"/>
              </a:ext>
            </a:extLst>
          </p:cNvPr>
          <p:cNvSpPr txBox="1"/>
          <p:nvPr/>
        </p:nvSpPr>
        <p:spPr>
          <a:xfrm>
            <a:off x="7721824" y="4425513"/>
            <a:ext cx="3148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 but not as accurate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A2B611-A20D-4FB1-85BF-C36B1DE2FFAA}"/>
              </a:ext>
            </a:extLst>
          </p:cNvPr>
          <p:cNvSpPr/>
          <p:nvPr/>
        </p:nvSpPr>
        <p:spPr>
          <a:xfrm>
            <a:off x="7353194" y="5500960"/>
            <a:ext cx="785914" cy="891378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61000">
                <a:schemeClr val="accent5">
                  <a:alpha val="25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153D4F-699C-4F3F-BF65-27957E8A5058}"/>
              </a:ext>
            </a:extLst>
          </p:cNvPr>
          <p:cNvSpPr/>
          <p:nvPr/>
        </p:nvSpPr>
        <p:spPr>
          <a:xfrm>
            <a:off x="6917633" y="6268965"/>
            <a:ext cx="0" cy="0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386056-BAD6-4714-AB5D-841B36463F62}"/>
              </a:ext>
            </a:extLst>
          </p:cNvPr>
          <p:cNvSpPr/>
          <p:nvPr/>
        </p:nvSpPr>
        <p:spPr>
          <a:xfrm>
            <a:off x="8574488" y="5636243"/>
            <a:ext cx="0" cy="0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9DA6F6D-0378-4281-9CCF-148A0C30D72A}"/>
              </a:ext>
            </a:extLst>
          </p:cNvPr>
          <p:cNvSpPr/>
          <p:nvPr/>
        </p:nvSpPr>
        <p:spPr>
          <a:xfrm>
            <a:off x="8574488" y="6268965"/>
            <a:ext cx="0" cy="0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5F7A0A-5B15-4D14-BE2D-CEA9526B6269}"/>
              </a:ext>
            </a:extLst>
          </p:cNvPr>
          <p:cNvSpPr/>
          <p:nvPr/>
        </p:nvSpPr>
        <p:spPr>
          <a:xfrm>
            <a:off x="7107788" y="5415997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E2DBA2-BDEA-4A9E-828E-747CE7C6ABDD}"/>
              </a:ext>
            </a:extLst>
          </p:cNvPr>
          <p:cNvSpPr/>
          <p:nvPr/>
        </p:nvSpPr>
        <p:spPr>
          <a:xfrm>
            <a:off x="7107788" y="5648418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7962BA-7E33-4ECD-BB84-D5D13C81D7BA}"/>
              </a:ext>
            </a:extLst>
          </p:cNvPr>
          <p:cNvSpPr/>
          <p:nvPr/>
        </p:nvSpPr>
        <p:spPr>
          <a:xfrm>
            <a:off x="7107788" y="5880839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B3A465-9F3F-40F6-8916-A6487CBFB3A2}"/>
              </a:ext>
            </a:extLst>
          </p:cNvPr>
          <p:cNvSpPr/>
          <p:nvPr/>
        </p:nvSpPr>
        <p:spPr>
          <a:xfrm>
            <a:off x="7107788" y="6113260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27B17B-6964-4EA3-8567-50E0BB46C2F8}"/>
              </a:ext>
            </a:extLst>
          </p:cNvPr>
          <p:cNvSpPr/>
          <p:nvPr/>
        </p:nvSpPr>
        <p:spPr>
          <a:xfrm>
            <a:off x="7107788" y="6345683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31500B-ED72-48CE-B1E0-8ED2B4F1B1D6}"/>
              </a:ext>
            </a:extLst>
          </p:cNvPr>
          <p:cNvSpPr/>
          <p:nvPr/>
        </p:nvSpPr>
        <p:spPr>
          <a:xfrm>
            <a:off x="8252893" y="5415997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D68CA5-F3A7-4665-BBA7-BD7451E0677C}"/>
              </a:ext>
            </a:extLst>
          </p:cNvPr>
          <p:cNvSpPr/>
          <p:nvPr/>
        </p:nvSpPr>
        <p:spPr>
          <a:xfrm>
            <a:off x="8252893" y="5648418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70675F-4DB0-4B87-A58D-F12266CD5281}"/>
              </a:ext>
            </a:extLst>
          </p:cNvPr>
          <p:cNvSpPr/>
          <p:nvPr/>
        </p:nvSpPr>
        <p:spPr>
          <a:xfrm>
            <a:off x="8252893" y="5880839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B79EFA-2E33-458D-AA88-BC1E31E1E725}"/>
              </a:ext>
            </a:extLst>
          </p:cNvPr>
          <p:cNvSpPr/>
          <p:nvPr/>
        </p:nvSpPr>
        <p:spPr>
          <a:xfrm>
            <a:off x="8252893" y="6113260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649F13-D344-4CD7-8B3F-727BBDAC2E29}"/>
              </a:ext>
            </a:extLst>
          </p:cNvPr>
          <p:cNvSpPr/>
          <p:nvPr/>
        </p:nvSpPr>
        <p:spPr>
          <a:xfrm>
            <a:off x="8252893" y="6345683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A26C5D4-AFE9-49C4-941D-82C9179E1975}"/>
              </a:ext>
            </a:extLst>
          </p:cNvPr>
          <p:cNvSpPr/>
          <p:nvPr/>
        </p:nvSpPr>
        <p:spPr>
          <a:xfrm>
            <a:off x="6917633" y="5636243"/>
            <a:ext cx="0" cy="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0E5285-7674-425A-8F47-B7BBBB05FE38}"/>
              </a:ext>
            </a:extLst>
          </p:cNvPr>
          <p:cNvCxnSpPr>
            <a:cxnSpLocks/>
            <a:stCxn id="23" idx="2"/>
            <a:endCxn id="33" idx="2"/>
          </p:cNvCxnSpPr>
          <p:nvPr/>
        </p:nvCxnSpPr>
        <p:spPr>
          <a:xfrm flipH="1">
            <a:off x="6917633" y="5481808"/>
            <a:ext cx="190155" cy="15443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9D51490-0FEA-4EF0-B08F-B7571374A60C}"/>
              </a:ext>
            </a:extLst>
          </p:cNvPr>
          <p:cNvCxnSpPr>
            <a:cxnSpLocks/>
            <a:stCxn id="23" idx="2"/>
            <a:endCxn id="20" idx="2"/>
          </p:cNvCxnSpPr>
          <p:nvPr/>
        </p:nvCxnSpPr>
        <p:spPr>
          <a:xfrm flipH="1">
            <a:off x="6917633" y="5481808"/>
            <a:ext cx="190155" cy="78715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AB946E-A461-457C-A14D-528BDB06E4DE}"/>
              </a:ext>
            </a:extLst>
          </p:cNvPr>
          <p:cNvCxnSpPr>
            <a:cxnSpLocks/>
            <a:stCxn id="24" idx="2"/>
            <a:endCxn id="33" idx="1"/>
          </p:cNvCxnSpPr>
          <p:nvPr/>
        </p:nvCxnSpPr>
        <p:spPr>
          <a:xfrm flipH="1" flipV="1">
            <a:off x="6917633" y="5636243"/>
            <a:ext cx="190155" cy="7798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032BC8-3D0A-45FB-B27E-763F3C0C8CEA}"/>
              </a:ext>
            </a:extLst>
          </p:cNvPr>
          <p:cNvCxnSpPr>
            <a:cxnSpLocks/>
            <a:stCxn id="24" idx="2"/>
            <a:endCxn id="20" idx="4"/>
          </p:cNvCxnSpPr>
          <p:nvPr/>
        </p:nvCxnSpPr>
        <p:spPr>
          <a:xfrm flipH="1">
            <a:off x="6917633" y="5714229"/>
            <a:ext cx="190155" cy="55473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C339B3-61AC-45AE-B4D1-209C5A61B377}"/>
              </a:ext>
            </a:extLst>
          </p:cNvPr>
          <p:cNvCxnSpPr>
            <a:cxnSpLocks/>
            <a:stCxn id="25" idx="2"/>
            <a:endCxn id="33" idx="4"/>
          </p:cNvCxnSpPr>
          <p:nvPr/>
        </p:nvCxnSpPr>
        <p:spPr>
          <a:xfrm flipH="1" flipV="1">
            <a:off x="6917633" y="5636244"/>
            <a:ext cx="190155" cy="31040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B6BB8A-A098-481C-BA44-E30248F3A5DC}"/>
              </a:ext>
            </a:extLst>
          </p:cNvPr>
          <p:cNvCxnSpPr>
            <a:cxnSpLocks/>
            <a:stCxn id="25" idx="2"/>
            <a:endCxn id="20" idx="4"/>
          </p:cNvCxnSpPr>
          <p:nvPr/>
        </p:nvCxnSpPr>
        <p:spPr>
          <a:xfrm flipH="1">
            <a:off x="6917633" y="5946650"/>
            <a:ext cx="190155" cy="32231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5B15FA-6E0D-47B0-8251-8031E460E523}"/>
              </a:ext>
            </a:extLst>
          </p:cNvPr>
          <p:cNvCxnSpPr>
            <a:cxnSpLocks/>
            <a:stCxn id="26" idx="2"/>
            <a:endCxn id="33" idx="2"/>
          </p:cNvCxnSpPr>
          <p:nvPr/>
        </p:nvCxnSpPr>
        <p:spPr>
          <a:xfrm flipH="1" flipV="1">
            <a:off x="6917633" y="5636244"/>
            <a:ext cx="190155" cy="54282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F8356C2-C892-43D3-9A15-D7708BBF0F12}"/>
              </a:ext>
            </a:extLst>
          </p:cNvPr>
          <p:cNvCxnSpPr>
            <a:cxnSpLocks/>
            <a:stCxn id="26" idx="2"/>
            <a:endCxn id="20" idx="4"/>
          </p:cNvCxnSpPr>
          <p:nvPr/>
        </p:nvCxnSpPr>
        <p:spPr>
          <a:xfrm flipH="1">
            <a:off x="6917633" y="6179071"/>
            <a:ext cx="190155" cy="89894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3439D2-4E7D-4FF4-96D3-A4228E0783A7}"/>
              </a:ext>
            </a:extLst>
          </p:cNvPr>
          <p:cNvCxnSpPr>
            <a:cxnSpLocks/>
            <a:stCxn id="27" idx="2"/>
            <a:endCxn id="20" idx="0"/>
          </p:cNvCxnSpPr>
          <p:nvPr/>
        </p:nvCxnSpPr>
        <p:spPr>
          <a:xfrm flipH="1" flipV="1">
            <a:off x="6917633" y="6268965"/>
            <a:ext cx="190155" cy="142529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1160DB-7F4A-452B-8BEB-C81CEAA6B7EE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 flipH="1" flipV="1">
            <a:off x="6917633" y="5636243"/>
            <a:ext cx="190155" cy="77525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B87CCC-73BC-4ACA-AA96-A869FA33A9C0}"/>
              </a:ext>
            </a:extLst>
          </p:cNvPr>
          <p:cNvCxnSpPr>
            <a:cxnSpLocks/>
            <a:stCxn id="21" idx="4"/>
            <a:endCxn id="28" idx="6"/>
          </p:cNvCxnSpPr>
          <p:nvPr/>
        </p:nvCxnSpPr>
        <p:spPr>
          <a:xfrm flipH="1" flipV="1">
            <a:off x="8384515" y="5481808"/>
            <a:ext cx="189974" cy="15443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EEC8517-5CD5-4E5C-87F4-6748529C1D2B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8384515" y="5481808"/>
            <a:ext cx="189973" cy="78715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227EA1-4664-4EE4-BE04-235A39E964FD}"/>
              </a:ext>
            </a:extLst>
          </p:cNvPr>
          <p:cNvCxnSpPr>
            <a:cxnSpLocks/>
            <a:stCxn id="21" idx="1"/>
            <a:endCxn id="29" idx="6"/>
          </p:cNvCxnSpPr>
          <p:nvPr/>
        </p:nvCxnSpPr>
        <p:spPr>
          <a:xfrm flipH="1">
            <a:off x="8384515" y="5636243"/>
            <a:ext cx="189973" cy="7798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9C1F2D-A67B-4123-ADB3-DC65908FB98F}"/>
              </a:ext>
            </a:extLst>
          </p:cNvPr>
          <p:cNvCxnSpPr>
            <a:cxnSpLocks/>
            <a:stCxn id="22" idx="4"/>
            <a:endCxn id="29" idx="6"/>
          </p:cNvCxnSpPr>
          <p:nvPr/>
        </p:nvCxnSpPr>
        <p:spPr>
          <a:xfrm flipH="1" flipV="1">
            <a:off x="8384515" y="5714229"/>
            <a:ext cx="189974" cy="55473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873942-EC3B-4AF4-9600-D13F59C3F9A3}"/>
              </a:ext>
            </a:extLst>
          </p:cNvPr>
          <p:cNvCxnSpPr>
            <a:cxnSpLocks/>
            <a:stCxn id="21" idx="2"/>
            <a:endCxn id="30" idx="6"/>
          </p:cNvCxnSpPr>
          <p:nvPr/>
        </p:nvCxnSpPr>
        <p:spPr>
          <a:xfrm flipH="1">
            <a:off x="8384515" y="5636244"/>
            <a:ext cx="189973" cy="31040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942AF5-6858-4551-81BB-42866D7BA6F8}"/>
              </a:ext>
            </a:extLst>
          </p:cNvPr>
          <p:cNvCxnSpPr>
            <a:cxnSpLocks/>
            <a:stCxn id="22" idx="2"/>
            <a:endCxn id="30" idx="6"/>
          </p:cNvCxnSpPr>
          <p:nvPr/>
        </p:nvCxnSpPr>
        <p:spPr>
          <a:xfrm flipH="1" flipV="1">
            <a:off x="8384515" y="5946650"/>
            <a:ext cx="189973" cy="32231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494419-F635-4BD6-A4F5-9E6BF09EFE1E}"/>
              </a:ext>
            </a:extLst>
          </p:cNvPr>
          <p:cNvCxnSpPr>
            <a:cxnSpLocks/>
            <a:stCxn id="21" idx="1"/>
            <a:endCxn id="31" idx="6"/>
          </p:cNvCxnSpPr>
          <p:nvPr/>
        </p:nvCxnSpPr>
        <p:spPr>
          <a:xfrm flipH="1">
            <a:off x="8384515" y="5636243"/>
            <a:ext cx="189973" cy="542828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08EFC7-1902-49CD-9A93-8BD4A06322F0}"/>
              </a:ext>
            </a:extLst>
          </p:cNvPr>
          <p:cNvCxnSpPr>
            <a:cxnSpLocks/>
            <a:stCxn id="22" idx="2"/>
            <a:endCxn id="31" idx="6"/>
          </p:cNvCxnSpPr>
          <p:nvPr/>
        </p:nvCxnSpPr>
        <p:spPr>
          <a:xfrm flipH="1" flipV="1">
            <a:off x="8384515" y="6179071"/>
            <a:ext cx="189973" cy="89894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0BCE5-1965-49E0-B40C-CD774B0B9DC9}"/>
              </a:ext>
            </a:extLst>
          </p:cNvPr>
          <p:cNvCxnSpPr>
            <a:cxnSpLocks/>
            <a:stCxn id="21" idx="2"/>
            <a:endCxn id="32" idx="6"/>
          </p:cNvCxnSpPr>
          <p:nvPr/>
        </p:nvCxnSpPr>
        <p:spPr>
          <a:xfrm flipH="1">
            <a:off x="8384515" y="5636244"/>
            <a:ext cx="189973" cy="775249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4D75F62-B614-440A-83E3-DA6AEF7E98B0}"/>
              </a:ext>
            </a:extLst>
          </p:cNvPr>
          <p:cNvCxnSpPr>
            <a:cxnSpLocks/>
            <a:stCxn id="22" idx="2"/>
            <a:endCxn id="32" idx="6"/>
          </p:cNvCxnSpPr>
          <p:nvPr/>
        </p:nvCxnSpPr>
        <p:spPr>
          <a:xfrm flipH="1">
            <a:off x="8384515" y="6268965"/>
            <a:ext cx="189973" cy="142528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CEC6B03-6196-4CBA-A296-695F1E45BF97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7239409" y="5481808"/>
            <a:ext cx="101348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515D5-CB7D-4AE1-B947-F1534E1E98F8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7239409" y="5481808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50A0B2-2CFC-407F-8FD5-8320C32E0166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>
            <a:off x="7239409" y="5481808"/>
            <a:ext cx="1013484" cy="46484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E8C03-7AFD-4461-A1E0-9BF864866F8D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>
            <a:off x="7239409" y="5481808"/>
            <a:ext cx="1013484" cy="697263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AA2FC71-01AC-41DD-B20E-9EA26A33B1AA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>
            <a:off x="7239409" y="5481808"/>
            <a:ext cx="1013484" cy="92968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27EC85-5E56-44D4-BEA7-6B6AC623DFB8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 flipV="1">
            <a:off x="7239409" y="5481808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5AA40C3-609E-431B-8435-33F2204D2CDD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7239409" y="5714229"/>
            <a:ext cx="101348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C20D55-0452-4095-BE93-A6BF5019F26A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>
            <a:off x="7239409" y="5714229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227006-92D3-462C-B020-594EA3816D6F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>
            <a:off x="7239409" y="5714229"/>
            <a:ext cx="1013484" cy="46484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91CB28B-68D8-41DD-B479-B986DF94290F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>
            <a:off x="7239409" y="5714229"/>
            <a:ext cx="1013484" cy="69726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5FE080-4CEA-41EC-8B13-89E369B73F99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7239409" y="5481808"/>
            <a:ext cx="1013484" cy="46484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E54042B-F89D-40B3-8E3E-510E403D5F82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239409" y="5714229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438C90-6D11-48CE-B8E1-3C84EED441CC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>
            <a:off x="7239409" y="5946650"/>
            <a:ext cx="101348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3AB1396-9EFD-4B4A-9FDB-3293DE38D2AD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>
            <a:off x="7239409" y="5946650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EF64E2-182C-4D80-843C-4B442219A571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7239409" y="5946650"/>
            <a:ext cx="1013484" cy="464843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CC9D8A-0893-4CAB-8E7C-85D0A8265BC0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7239409" y="5481808"/>
            <a:ext cx="1013484" cy="697263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349D5-BB91-428F-AC7D-CBABECCDA7FB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7239409" y="5714229"/>
            <a:ext cx="1013484" cy="46484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517602-B205-4023-840D-239C0AAC5DC8}"/>
              </a:ext>
            </a:extLst>
          </p:cNvPr>
          <p:cNvCxnSpPr>
            <a:cxnSpLocks/>
            <a:stCxn id="26" idx="6"/>
            <a:endCxn id="30" idx="2"/>
          </p:cNvCxnSpPr>
          <p:nvPr/>
        </p:nvCxnSpPr>
        <p:spPr>
          <a:xfrm flipV="1">
            <a:off x="7239409" y="5946650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7552E6F-7593-4A39-A43E-19D3A7C36600}"/>
              </a:ext>
            </a:extLst>
          </p:cNvPr>
          <p:cNvCxnSpPr>
            <a:cxnSpLocks/>
            <a:stCxn id="26" idx="6"/>
            <a:endCxn id="31" idx="2"/>
          </p:cNvCxnSpPr>
          <p:nvPr/>
        </p:nvCxnSpPr>
        <p:spPr>
          <a:xfrm>
            <a:off x="7239409" y="6179071"/>
            <a:ext cx="101348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505DE6B-22E5-4C28-99A2-237640F46712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>
            <a:off x="7239409" y="6179071"/>
            <a:ext cx="1013484" cy="23242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ED0EE9C-99AB-4D1C-8C6C-B8416C61A11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7239409" y="5481808"/>
            <a:ext cx="1013484" cy="92968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F7C507-038F-4F44-A40D-2C14FCBA8AF1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 flipV="1">
            <a:off x="7239409" y="5714229"/>
            <a:ext cx="1013484" cy="69726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3E0391-2DF5-42D1-9F9C-EADC33482E66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7239409" y="5946650"/>
            <a:ext cx="1013484" cy="464843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BF9CDB3-08F2-4036-BE2F-16A7148FE137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flipV="1">
            <a:off x="7239409" y="6179071"/>
            <a:ext cx="1013484" cy="23242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DC947C0-44B4-4720-AFA6-7BC00EA2B58E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7239409" y="6411493"/>
            <a:ext cx="101348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475A842-F3C8-4165-9319-1CE44377EB82}"/>
              </a:ext>
            </a:extLst>
          </p:cNvPr>
          <p:cNvSpPr/>
          <p:nvPr/>
        </p:nvSpPr>
        <p:spPr>
          <a:xfrm>
            <a:off x="6851822" y="5570433"/>
            <a:ext cx="131621" cy="13162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D776D7A-73FD-426C-985D-F62230735CEF}"/>
              </a:ext>
            </a:extLst>
          </p:cNvPr>
          <p:cNvSpPr/>
          <p:nvPr/>
        </p:nvSpPr>
        <p:spPr>
          <a:xfrm>
            <a:off x="6851822" y="6203154"/>
            <a:ext cx="131621" cy="13162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EF31EF8-899F-4A42-B22E-9FB10390E134}"/>
              </a:ext>
            </a:extLst>
          </p:cNvPr>
          <p:cNvSpPr/>
          <p:nvPr/>
        </p:nvSpPr>
        <p:spPr>
          <a:xfrm>
            <a:off x="8508677" y="5570433"/>
            <a:ext cx="131621" cy="13162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8CC93EA-D6E3-4493-9BDF-40EB44E45348}"/>
              </a:ext>
            </a:extLst>
          </p:cNvPr>
          <p:cNvSpPr/>
          <p:nvPr/>
        </p:nvSpPr>
        <p:spPr>
          <a:xfrm>
            <a:off x="8508677" y="6203154"/>
            <a:ext cx="131621" cy="13162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3DC3BE-A8B5-40DD-BCC6-09E404042B03}"/>
              </a:ext>
            </a:extLst>
          </p:cNvPr>
          <p:cNvSpPr txBox="1"/>
          <p:nvPr/>
        </p:nvSpPr>
        <p:spPr>
          <a:xfrm>
            <a:off x="8688259" y="5446051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BBCE4A6-77DC-4BD5-A117-945A94FF9183}"/>
              </a:ext>
            </a:extLst>
          </p:cNvPr>
          <p:cNvSpPr txBox="1"/>
          <p:nvPr/>
        </p:nvSpPr>
        <p:spPr>
          <a:xfrm>
            <a:off x="8718991" y="6095227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4B0F21D-4EC0-4F97-BE33-99A87D2F2360}"/>
              </a:ext>
            </a:extLst>
          </p:cNvPr>
          <p:cNvSpPr txBox="1"/>
          <p:nvPr/>
        </p:nvSpPr>
        <p:spPr>
          <a:xfrm>
            <a:off x="810824" y="1317559"/>
            <a:ext cx="3726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Potential Energy Surface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4CADA5A-A90D-49D9-B321-D1599B337A30}"/>
              </a:ext>
            </a:extLst>
          </p:cNvPr>
          <p:cNvSpPr txBox="1"/>
          <p:nvPr/>
        </p:nvSpPr>
        <p:spPr>
          <a:xfrm>
            <a:off x="9142461" y="5364540"/>
            <a:ext cx="2724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accurate as the data and fast, but building data set takes time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2E53AE-10FF-47DC-8A31-C265814CFE96}"/>
              </a:ext>
            </a:extLst>
          </p:cNvPr>
          <p:cNvSpPr txBox="1"/>
          <p:nvPr/>
        </p:nvSpPr>
        <p:spPr>
          <a:xfrm>
            <a:off x="7815888" y="871533"/>
            <a:ext cx="3132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Simulation Methods</a:t>
            </a:r>
          </a:p>
        </p:txBody>
      </p:sp>
    </p:spTree>
    <p:extLst>
      <p:ext uri="{BB962C8B-B14F-4D97-AF65-F5344CB8AC3E}">
        <p14:creationId xmlns:p14="http://schemas.microsoft.com/office/powerpoint/2010/main" val="219027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79" grpId="0" animBg="1"/>
      <p:bldP spid="80" grpId="0" animBg="1"/>
      <p:bldP spid="81" grpId="0" animBg="1"/>
      <p:bldP spid="82" grpId="0" animBg="1"/>
      <p:bldP spid="83" grpId="0"/>
      <p:bldP spid="84" grpId="0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4C4127-5DD6-4A27-9F4A-B9B1AFCB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DFT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0D0C6-70F8-49E1-B748-CF2F0CEF7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2A556-C5D3-49BC-8C9B-7187F8B5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2" y="974430"/>
            <a:ext cx="6965293" cy="4909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4FF76-55C9-4CDE-BDAF-00F10EFAE0AA}"/>
              </a:ext>
            </a:extLst>
          </p:cNvPr>
          <p:cNvSpPr txBox="1"/>
          <p:nvPr/>
        </p:nvSpPr>
        <p:spPr>
          <a:xfrm>
            <a:off x="129481" y="6081267"/>
            <a:ext cx="709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Ulissi</a:t>
            </a:r>
            <a:r>
              <a:rPr lang="en-US" dirty="0"/>
              <a:t> and coworkers. </a:t>
            </a:r>
            <a:r>
              <a:rPr lang="en-US" i="1" dirty="0"/>
              <a:t>ACS </a:t>
            </a:r>
            <a:r>
              <a:rPr lang="en-US" i="1" dirty="0" err="1"/>
              <a:t>Catal</a:t>
            </a:r>
            <a:r>
              <a:rPr lang="en-US" i="1" dirty="0"/>
              <a:t>. </a:t>
            </a:r>
            <a:r>
              <a:rPr lang="en-US" b="1" dirty="0"/>
              <a:t>2021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, 6059; </a:t>
            </a:r>
            <a:r>
              <a:rPr lang="en-US" i="1" dirty="0"/>
              <a:t>ACS </a:t>
            </a:r>
            <a:r>
              <a:rPr lang="en-US" i="1" dirty="0" err="1"/>
              <a:t>Catal</a:t>
            </a:r>
            <a:r>
              <a:rPr lang="en-US" i="1" dirty="0"/>
              <a:t>. </a:t>
            </a:r>
            <a:r>
              <a:rPr lang="en-US" b="1" dirty="0"/>
              <a:t>2023</a:t>
            </a:r>
            <a:r>
              <a:rPr lang="en-US" dirty="0"/>
              <a:t>, </a:t>
            </a:r>
            <a:r>
              <a:rPr lang="en-US" i="1" dirty="0"/>
              <a:t>13</a:t>
            </a:r>
            <a:r>
              <a:rPr lang="en-US" dirty="0"/>
              <a:t>, 3066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C6724-A558-4EEC-AA3F-6E7E1B80478E}"/>
              </a:ext>
            </a:extLst>
          </p:cNvPr>
          <p:cNvSpPr txBox="1"/>
          <p:nvPr/>
        </p:nvSpPr>
        <p:spPr>
          <a:xfrm>
            <a:off x="7421656" y="1219200"/>
            <a:ext cx="4330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Open Catalyst 2020</a:t>
            </a:r>
          </a:p>
          <a:p>
            <a:pPr algn="ctr"/>
            <a:r>
              <a:rPr lang="en-US" sz="2400" dirty="0"/>
              <a:t> ~264 million DFT data points</a:t>
            </a:r>
          </a:p>
          <a:p>
            <a:pPr algn="ctr"/>
            <a:r>
              <a:rPr lang="en-US" sz="2400" dirty="0"/>
              <a:t>(Transition metal catalysts)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Open Catalyst 2022</a:t>
            </a:r>
          </a:p>
          <a:p>
            <a:pPr algn="ctr"/>
            <a:r>
              <a:rPr lang="en-US" sz="2400" dirty="0"/>
              <a:t> ~10 million DFT data points</a:t>
            </a:r>
          </a:p>
          <a:p>
            <a:pPr algn="ctr"/>
            <a:r>
              <a:rPr lang="en-US" sz="2400" dirty="0"/>
              <a:t>(Transition metal oxide catalysts)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Materials Project Trajectory </a:t>
            </a:r>
          </a:p>
          <a:p>
            <a:pPr algn="ctr"/>
            <a:r>
              <a:rPr lang="en-US" sz="2400" dirty="0"/>
              <a:t>~50 million DFT data points</a:t>
            </a:r>
          </a:p>
          <a:p>
            <a:pPr algn="ctr"/>
            <a:r>
              <a:rPr lang="en-US" sz="2400" dirty="0"/>
              <a:t>(Crystals)</a:t>
            </a:r>
          </a:p>
        </p:txBody>
      </p:sp>
    </p:spTree>
    <p:extLst>
      <p:ext uri="{BB962C8B-B14F-4D97-AF65-F5344CB8AC3E}">
        <p14:creationId xmlns:p14="http://schemas.microsoft.com/office/powerpoint/2010/main" val="425738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15BB4E-C324-4387-666D-8B135FE46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AFBCB6-5A3C-F727-4156-7FCB126C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Machine Learning Potential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BAF70-6550-2CE1-715C-A68627D05116}"/>
              </a:ext>
            </a:extLst>
          </p:cNvPr>
          <p:cNvSpPr txBox="1"/>
          <p:nvPr/>
        </p:nvSpPr>
        <p:spPr>
          <a:xfrm>
            <a:off x="633607" y="1030068"/>
            <a:ext cx="546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ChgNet</a:t>
            </a:r>
            <a:r>
              <a:rPr lang="en-US" sz="2400" dirty="0">
                <a:solidFill>
                  <a:srgbClr val="0070C0"/>
                </a:solidFill>
              </a:rPr>
              <a:t> trained on millions of crystal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0F52D-EA18-4736-B83F-70B3B21F234D}"/>
              </a:ext>
            </a:extLst>
          </p:cNvPr>
          <p:cNvSpPr txBox="1"/>
          <p:nvPr/>
        </p:nvSpPr>
        <p:spPr>
          <a:xfrm>
            <a:off x="1143000" y="5257800"/>
            <a:ext cx="3452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Nat. Mach. </a:t>
            </a:r>
            <a:r>
              <a:rPr lang="en-US" sz="2000" i="1" dirty="0" err="1"/>
              <a:t>Intell</a:t>
            </a:r>
            <a:r>
              <a:rPr lang="en-US" sz="2000" i="1" dirty="0"/>
              <a:t>. </a:t>
            </a:r>
            <a:r>
              <a:rPr lang="en-US" sz="2000" b="1" dirty="0"/>
              <a:t>2023</a:t>
            </a:r>
            <a:r>
              <a:rPr lang="en-US" sz="2000" dirty="0"/>
              <a:t>, </a:t>
            </a:r>
            <a:r>
              <a:rPr lang="en-US" sz="2000" i="1" dirty="0"/>
              <a:t>5</a:t>
            </a:r>
            <a:r>
              <a:rPr lang="en-US" sz="2000" dirty="0"/>
              <a:t>, 1031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64B0DB-E2B2-4497-A02B-D6B4B31F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81" y="1491734"/>
            <a:ext cx="5808419" cy="3775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2C944-4CD3-4221-91BF-8E4DED5D3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2" t="27826" r="31603" b="33143"/>
          <a:stretch/>
        </p:blipFill>
        <p:spPr>
          <a:xfrm>
            <a:off x="6801056" y="1814263"/>
            <a:ext cx="4781344" cy="3259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1B438-00E4-4459-88FA-9EE564789E59}"/>
              </a:ext>
            </a:extLst>
          </p:cNvPr>
          <p:cNvSpPr txBox="1"/>
          <p:nvPr/>
        </p:nvSpPr>
        <p:spPr>
          <a:xfrm>
            <a:off x="6553200" y="953312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70C0"/>
                </a:solidFill>
              </a:rPr>
              <a:t>Gemnet-oc</a:t>
            </a:r>
            <a:r>
              <a:rPr lang="en-US" sz="2400" dirty="0">
                <a:solidFill>
                  <a:srgbClr val="0070C0"/>
                </a:solidFill>
              </a:rPr>
              <a:t>  trained on millions of adsorbate and surface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54D52-1EDD-40FF-81EF-4C18B5CFDE5C}"/>
              </a:ext>
            </a:extLst>
          </p:cNvPr>
          <p:cNvSpPr txBox="1"/>
          <p:nvPr/>
        </p:nvSpPr>
        <p:spPr>
          <a:xfrm>
            <a:off x="7775435" y="5190285"/>
            <a:ext cx="3090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ACS </a:t>
            </a:r>
            <a:r>
              <a:rPr lang="en-US" sz="2000" i="1" dirty="0" err="1"/>
              <a:t>Catal</a:t>
            </a:r>
            <a:r>
              <a:rPr lang="en-US" sz="2000" i="1" dirty="0"/>
              <a:t>.</a:t>
            </a:r>
            <a:r>
              <a:rPr lang="en-US" sz="2000" dirty="0"/>
              <a:t> </a:t>
            </a:r>
            <a:r>
              <a:rPr lang="en-US" sz="2000" b="1" dirty="0"/>
              <a:t>2023</a:t>
            </a:r>
            <a:r>
              <a:rPr lang="en-US" sz="2000" dirty="0"/>
              <a:t>, </a:t>
            </a:r>
            <a:r>
              <a:rPr lang="en-US" sz="2000" i="1" dirty="0"/>
              <a:t>13</a:t>
            </a:r>
            <a:r>
              <a:rPr lang="en-US" sz="2000" dirty="0"/>
              <a:t>, 5, 3066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086B28-E4B1-4225-B9E4-8B2D680A9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004" y="3788853"/>
            <a:ext cx="2223298" cy="1314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9FCE5-2F9B-41FB-A942-2F73DB9CE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217" y="4013025"/>
            <a:ext cx="2191322" cy="1314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06CE7C-6AED-4665-9A61-E9185109F928}"/>
              </a:ext>
            </a:extLst>
          </p:cNvPr>
          <p:cNvSpPr txBox="1"/>
          <p:nvPr/>
        </p:nvSpPr>
        <p:spPr>
          <a:xfrm>
            <a:off x="2209800" y="63963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Universally applicable for various materials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B35D6-1299-4532-9108-675D9F050471}"/>
              </a:ext>
            </a:extLst>
          </p:cNvPr>
          <p:cNvSpPr txBox="1"/>
          <p:nvPr/>
        </p:nvSpPr>
        <p:spPr>
          <a:xfrm>
            <a:off x="6792818" y="1863759"/>
            <a:ext cx="3111942" cy="461665"/>
          </a:xfrm>
          <a:prstGeom prst="rect">
            <a:avLst/>
          </a:prstGeom>
          <a:ln>
            <a:solidFill>
              <a:srgbClr val="B9232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92328"/>
                </a:solidFill>
              </a:rPr>
              <a:t>Open catalyst Database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761FDAB5-D583-4FAD-8D50-8BFE6409BB9C}"/>
              </a:ext>
            </a:extLst>
          </p:cNvPr>
          <p:cNvGrpSpPr>
            <a:grpSpLocks noChangeAspect="1"/>
          </p:cNvGrpSpPr>
          <p:nvPr/>
        </p:nvGrpSpPr>
        <p:grpSpPr>
          <a:xfrm>
            <a:off x="1556759" y="1530833"/>
            <a:ext cx="3805172" cy="748559"/>
            <a:chOff x="560375" y="2109290"/>
            <a:chExt cx="1785048" cy="351158"/>
          </a:xfrm>
        </p:grpSpPr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12A6C761-C29C-4D8D-8F2D-4255E4C55DD6}"/>
                </a:ext>
              </a:extLst>
            </p:cNvPr>
            <p:cNvSpPr/>
            <p:nvPr/>
          </p:nvSpPr>
          <p:spPr>
            <a:xfrm>
              <a:off x="560375" y="2119975"/>
              <a:ext cx="1563956" cy="340473"/>
            </a:xfrm>
            <a:prstGeom prst="rect">
              <a:avLst/>
            </a:prstGeom>
            <a:solidFill>
              <a:srgbClr val="2C3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7" name="Picture 24">
              <a:extLst>
                <a:ext uri="{FF2B5EF4-FFF2-40B4-BE49-F238E27FC236}">
                  <a16:creationId xmlns:a16="http://schemas.microsoft.com/office/drawing/2014/main" id="{5558A9F7-A2B4-4E6E-AC76-325B7E986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602" y="2154465"/>
              <a:ext cx="390952" cy="2775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9B4AA4-F548-41B4-B612-46B08C5C65E0}"/>
                </a:ext>
              </a:extLst>
            </p:cNvPr>
            <p:cNvSpPr txBox="1"/>
            <p:nvPr/>
          </p:nvSpPr>
          <p:spPr>
            <a:xfrm>
              <a:off x="730422" y="2109290"/>
              <a:ext cx="1615001" cy="3320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Materials Project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Database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E55D57-2480-44E8-88E3-82D9515810A7}"/>
              </a:ext>
            </a:extLst>
          </p:cNvPr>
          <p:cNvSpPr txBox="1"/>
          <p:nvPr/>
        </p:nvSpPr>
        <p:spPr>
          <a:xfrm>
            <a:off x="6996822" y="5535862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Energy MAE = 0.233 eV</a:t>
            </a:r>
          </a:p>
          <a:p>
            <a:pPr algn="ctr"/>
            <a:r>
              <a:rPr lang="en-US" sz="2400" dirty="0"/>
              <a:t>Force MAE = 0.021 eV/</a:t>
            </a:r>
            <a:r>
              <a:rPr lang="en-US" altLang="ko-KR" sz="2400" dirty="0"/>
              <a:t>Å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D03D9-C09E-4A9F-BF27-7AEA258B1E9D}"/>
              </a:ext>
            </a:extLst>
          </p:cNvPr>
          <p:cNvSpPr/>
          <p:nvPr/>
        </p:nvSpPr>
        <p:spPr>
          <a:xfrm>
            <a:off x="1537187" y="553586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Energy MAE = 0.03 eV/atom</a:t>
            </a:r>
          </a:p>
          <a:p>
            <a:r>
              <a:rPr lang="en-US" sz="2400" dirty="0"/>
              <a:t>Force MAE = 0.077 eV/</a:t>
            </a:r>
            <a:r>
              <a:rPr lang="en-US" altLang="ko-KR" sz="2400" dirty="0"/>
              <a:t>Å</a:t>
            </a:r>
          </a:p>
        </p:txBody>
      </p:sp>
    </p:spTree>
    <p:extLst>
      <p:ext uri="{BB962C8B-B14F-4D97-AF65-F5344CB8AC3E}">
        <p14:creationId xmlns:p14="http://schemas.microsoft.com/office/powerpoint/2010/main" val="3877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37D9F8-BAD9-4C48-9406-6DF4B630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36" y="227119"/>
            <a:ext cx="10458964" cy="685800"/>
          </a:xfrm>
        </p:spPr>
        <p:txBody>
          <a:bodyPr>
            <a:noAutofit/>
          </a:bodyPr>
          <a:lstStyle/>
          <a:p>
            <a:r>
              <a:rPr lang="en-US" sz="3200" dirty="0"/>
              <a:t>Large Scale Simulation with Machine Learning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5277C-AB49-47A7-B1FE-BC183308A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C8FA2-8EC8-4B03-B863-09C8A538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95399"/>
            <a:ext cx="6280210" cy="5126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8610B-65D5-4E8A-BEC7-553F2671020C}"/>
              </a:ext>
            </a:extLst>
          </p:cNvPr>
          <p:cNvSpPr txBox="1"/>
          <p:nvPr/>
        </p:nvSpPr>
        <p:spPr>
          <a:xfrm>
            <a:off x="7098924" y="1295400"/>
            <a:ext cx="486447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DFT speed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Long time MD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Faster catalyst screening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scale catalyst mechanism research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Coverage effect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Surface 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Phonon calculations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Superconductivity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Ionic conductivity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Ferroelectric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2CB73-B669-481E-BC85-3F9008FDDF00}"/>
              </a:ext>
            </a:extLst>
          </p:cNvPr>
          <p:cNvSpPr txBox="1"/>
          <p:nvPr/>
        </p:nvSpPr>
        <p:spPr>
          <a:xfrm>
            <a:off x="1607563" y="6553200"/>
            <a:ext cx="64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Deng et al. </a:t>
            </a:r>
            <a:r>
              <a:rPr lang="en-US" sz="1400" i="1" dirty="0"/>
              <a:t>Nature Machine Intelligence</a:t>
            </a:r>
            <a:r>
              <a:rPr lang="en-US" sz="1400" dirty="0"/>
              <a:t>, </a:t>
            </a:r>
            <a:r>
              <a:rPr lang="en-US" sz="1400" b="1" dirty="0"/>
              <a:t>2023</a:t>
            </a:r>
            <a:r>
              <a:rPr lang="en-US" sz="1400" dirty="0"/>
              <a:t>, </a:t>
            </a:r>
            <a:r>
              <a:rPr lang="en-US" sz="1400" i="1" dirty="0"/>
              <a:t>5</a:t>
            </a:r>
            <a:r>
              <a:rPr lang="en-US" sz="1400" dirty="0"/>
              <a:t>, 1031</a:t>
            </a:r>
            <a:endParaRPr lang="en-US" sz="1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8427-C0F2-4CBF-BB4D-1233FA191537}"/>
              </a:ext>
            </a:extLst>
          </p:cNvPr>
          <p:cNvSpPr txBox="1"/>
          <p:nvPr/>
        </p:nvSpPr>
        <p:spPr>
          <a:xfrm>
            <a:off x="157068" y="786907"/>
            <a:ext cx="729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Phase transition simulation of o-Li</a:t>
            </a:r>
            <a:r>
              <a:rPr lang="en-US" sz="2400" baseline="-25000" dirty="0">
                <a:solidFill>
                  <a:srgbClr val="0070C0"/>
                </a:solidFill>
              </a:rPr>
              <a:t>0.5</a:t>
            </a:r>
            <a:r>
              <a:rPr lang="en-US" sz="2400" dirty="0">
                <a:solidFill>
                  <a:srgbClr val="0070C0"/>
                </a:solidFill>
              </a:rPr>
              <a:t>MnO</a:t>
            </a:r>
            <a:r>
              <a:rPr lang="en-US" sz="2400" baseline="-25000" dirty="0">
                <a:solidFill>
                  <a:srgbClr val="0070C0"/>
                </a:solidFill>
              </a:rPr>
              <a:t>2</a:t>
            </a:r>
            <a:r>
              <a:rPr lang="en-US" sz="2400" dirty="0">
                <a:solidFill>
                  <a:srgbClr val="0070C0"/>
                </a:solidFill>
              </a:rPr>
              <a:t> to s-Li</a:t>
            </a:r>
            <a:r>
              <a:rPr lang="en-US" sz="2400" baseline="-25000" dirty="0">
                <a:solidFill>
                  <a:srgbClr val="0070C0"/>
                </a:solidFill>
              </a:rPr>
              <a:t>0.5</a:t>
            </a:r>
            <a:r>
              <a:rPr lang="en-US" sz="2400" dirty="0">
                <a:solidFill>
                  <a:srgbClr val="0070C0"/>
                </a:solidFill>
              </a:rPr>
              <a:t>MnO</a:t>
            </a:r>
            <a:r>
              <a:rPr lang="en-US" sz="2400" baseline="-25000" dirty="0">
                <a:solidFill>
                  <a:srgbClr val="0070C0"/>
                </a:solidFill>
              </a:rPr>
              <a:t>2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734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Jagged Pt Nanowire has High Specific HER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76400" y="6556248"/>
            <a:ext cx="9705877" cy="301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aseline="30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Duan and coworkers, </a:t>
            </a:r>
            <a:r>
              <a:rPr lang="en-US" i="1" dirty="0">
                <a:solidFill>
                  <a:schemeClr val="tx1"/>
                </a:solidFill>
              </a:rPr>
              <a:t>Science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2016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354</a:t>
            </a:r>
            <a:r>
              <a:rPr lang="en-US" dirty="0">
                <a:solidFill>
                  <a:schemeClr val="tx1"/>
                </a:solidFill>
              </a:rPr>
              <a:t>, 1414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Duan and coworkers, </a:t>
            </a:r>
            <a:r>
              <a:rPr lang="en-US" i="1" dirty="0">
                <a:solidFill>
                  <a:schemeClr val="tx1"/>
                </a:solidFill>
              </a:rPr>
              <a:t>Nature Catal. </a:t>
            </a:r>
            <a:r>
              <a:rPr lang="en-US" b="1" dirty="0">
                <a:solidFill>
                  <a:schemeClr val="tx1"/>
                </a:solidFill>
              </a:rPr>
              <a:t>2019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, 495</a:t>
            </a:r>
            <a:endParaRPr lang="en-US" i="1" dirty="0">
              <a:solidFill>
                <a:schemeClr val="tx1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9094170" y="1451824"/>
          <a:ext cx="2777823" cy="1334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>
          <a:xfrm>
            <a:off x="-150747" y="1662575"/>
            <a:ext cx="3473001" cy="1335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Jagged Pt nanowire increase activity</a:t>
            </a:r>
            <a:r>
              <a:rPr lang="en-US" sz="2400" b="1" baseline="30000" dirty="0"/>
              <a:t>1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19" t="-156" r="10351" b="83717"/>
          <a:stretch/>
        </p:blipFill>
        <p:spPr>
          <a:xfrm>
            <a:off x="3291774" y="1634976"/>
            <a:ext cx="5928426" cy="10404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21300" y="2517057"/>
            <a:ext cx="75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Pt/C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54040" y="2508487"/>
            <a:ext cx="1042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PtNW</a:t>
            </a:r>
            <a:r>
              <a:rPr lang="en-US" sz="2400" b="1" baseline="30000" dirty="0"/>
              <a:t>2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16231" y="2440857"/>
            <a:ext cx="5479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Ni dealloyed from NiPt straight nanowire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77081-8C27-4B67-9D2C-EACF0F6A0A93}"/>
              </a:ext>
            </a:extLst>
          </p:cNvPr>
          <p:cNvSpPr txBox="1"/>
          <p:nvPr/>
        </p:nvSpPr>
        <p:spPr>
          <a:xfrm rot="16200000">
            <a:off x="8752045" y="1817165"/>
            <a:ext cx="145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 [A/</a:t>
            </a:r>
            <a:r>
              <a:rPr lang="en-US" sz="2400" b="1" dirty="0" err="1"/>
              <a:t>mg</a:t>
            </a:r>
            <a:r>
              <a:rPr lang="en-US" sz="2400" b="1" baseline="-25000" dirty="0" err="1"/>
              <a:t>Pt</a:t>
            </a:r>
            <a:r>
              <a:rPr lang="en-US" sz="2400" b="1" dirty="0"/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35833" y="1586332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117" y="3893829"/>
            <a:ext cx="2425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~</a:t>
            </a:r>
            <a:r>
              <a:rPr lang="en-US" sz="2400" b="1" dirty="0">
                <a:cs typeface="Helvetica" panose="020B0604020202020204" pitchFamily="34" charset="0"/>
              </a:rPr>
              <a:t>18,000 unique binding sites</a:t>
            </a:r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20" y="3429000"/>
            <a:ext cx="1901384" cy="1744290"/>
          </a:xfrm>
          <a:prstGeom prst="rect">
            <a:avLst/>
          </a:prstGeom>
        </p:spPr>
      </p:pic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49" y="3577970"/>
            <a:ext cx="1830962" cy="1446350"/>
          </a:xfrm>
          <a:prstGeom prst="rect">
            <a:avLst/>
          </a:prstGeom>
        </p:spPr>
      </p:pic>
      <p:pic>
        <p:nvPicPr>
          <p:cNvPr id="23" name="Picture 22" descr="Screen Clippi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57" y="3450670"/>
            <a:ext cx="1841796" cy="1700950"/>
          </a:xfrm>
          <a:prstGeom prst="rect">
            <a:avLst/>
          </a:prstGeom>
        </p:spPr>
      </p:pic>
      <p:pic>
        <p:nvPicPr>
          <p:cNvPr id="24" name="Picture 23" descr="Screen Clippi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56" y="3488588"/>
            <a:ext cx="1733456" cy="1625114"/>
          </a:xfrm>
          <a:prstGeom prst="rect">
            <a:avLst/>
          </a:prstGeom>
        </p:spPr>
      </p:pic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497" y="3548175"/>
            <a:ext cx="1771374" cy="15059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36531" y="5268647"/>
            <a:ext cx="5255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10 years worth of DFT calculations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DFT-based investigation cannot be used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7A65FEC-A34C-4525-9BFE-D5F3CF0FBB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1145" y="5292701"/>
            <a:ext cx="1276709" cy="11171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A14DF3-E987-4F40-8341-F4C6A7C5FE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5342" y="5292701"/>
            <a:ext cx="1276709" cy="11171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902310" y="1100749"/>
            <a:ext cx="2266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2H</a:t>
            </a:r>
            <a:r>
              <a:rPr lang="en-US" sz="2400" baseline="30000" dirty="0"/>
              <a:t>+</a:t>
            </a:r>
            <a:r>
              <a:rPr lang="en-US" sz="2400" dirty="0"/>
              <a:t> + 2e- </a:t>
            </a:r>
            <a:r>
              <a:rPr lang="en-US" sz="2400" dirty="0">
                <a:ea typeface="Cambria Math" panose="02040503050406030204" pitchFamily="18" charset="0"/>
              </a:rPr>
              <a:t>→ H</a:t>
            </a:r>
            <a:r>
              <a:rPr lang="en-US" sz="2400" baseline="-25000" dirty="0">
                <a:ea typeface="Cambria Math" panose="02040503050406030204" pitchFamily="18" charset="0"/>
              </a:rPr>
              <a:t>2(g)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0716347" y="1984443"/>
            <a:ext cx="359923" cy="437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313331" y="1911941"/>
            <a:ext cx="627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&gt;5x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12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Fully Multiscale Phenomenon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9617" y="4099598"/>
            <a:ext cx="2064572" cy="1926934"/>
          </a:xfrm>
          <a:prstGeom prst="rect">
            <a:avLst/>
          </a:prstGeom>
          <a:ln w="38100">
            <a:solidFill>
              <a:srgbClr val="4F91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8804" y="3795569"/>
            <a:ext cx="3749993" cy="2616219"/>
            <a:chOff x="2504182" y="3809372"/>
            <a:chExt cx="3923324" cy="2737145"/>
          </a:xfrm>
        </p:grpSpPr>
        <p:sp>
          <p:nvSpPr>
            <p:cNvPr id="7" name="Arc 6"/>
            <p:cNvSpPr/>
            <p:nvPr/>
          </p:nvSpPr>
          <p:spPr>
            <a:xfrm>
              <a:off x="2987936" y="3886200"/>
              <a:ext cx="1880544" cy="1371600"/>
            </a:xfrm>
            <a:prstGeom prst="arc">
              <a:avLst>
                <a:gd name="adj1" fmla="val 540622"/>
                <a:gd name="adj2" fmla="val 5611628"/>
              </a:avLst>
            </a:prstGeom>
            <a:ln w="571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Arc 7"/>
            <p:cNvSpPr/>
            <p:nvPr/>
          </p:nvSpPr>
          <p:spPr>
            <a:xfrm>
              <a:off x="4191000" y="5113886"/>
              <a:ext cx="822960" cy="822960"/>
            </a:xfrm>
            <a:prstGeom prst="arc">
              <a:avLst>
                <a:gd name="adj1" fmla="val 10428542"/>
                <a:gd name="adj2" fmla="val 18641923"/>
              </a:avLst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7509" y="5557628"/>
              <a:ext cx="1081595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  <a:r>
                <a:rPr lang="en-US" sz="1600" b="1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+OH-</a:t>
              </a:r>
              <a:endParaRPr lang="en-US" sz="1600" b="1" baseline="30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06632" y="5189824"/>
              <a:ext cx="969872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  <a:r>
                <a:rPr lang="en-US" sz="1600" b="1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O+e</a:t>
              </a:r>
              <a:r>
                <a:rPr lang="en-US" sz="1600" b="1" baseline="30000" dirty="0">
                  <a:latin typeface="Helvetica" panose="020B0604020202020204" pitchFamily="34" charset="0"/>
                  <a:cs typeface="Helvetica" panose="020B0604020202020204" pitchFamily="34" charset="0"/>
                </a:rPr>
                <a:t>-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91335" y="4591267"/>
              <a:ext cx="1584159" cy="35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Heyrovsky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88961" y="5109410"/>
              <a:ext cx="786038" cy="2926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8208" y="5011652"/>
              <a:ext cx="625186" cy="488204"/>
            </a:xfrm>
            <a:prstGeom prst="roundRect">
              <a:avLst>
                <a:gd name="adj" fmla="val 28319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Pt</a:t>
              </a:r>
            </a:p>
          </p:txBody>
        </p:sp>
        <p:sp>
          <p:nvSpPr>
            <p:cNvPr id="14" name="Arc 13"/>
            <p:cNvSpPr>
              <a:spLocks noChangeAspect="1"/>
            </p:cNvSpPr>
            <p:nvPr/>
          </p:nvSpPr>
          <p:spPr>
            <a:xfrm>
              <a:off x="3424427" y="4292410"/>
              <a:ext cx="1920773" cy="1920773"/>
            </a:xfrm>
            <a:prstGeom prst="arc">
              <a:avLst>
                <a:gd name="adj1" fmla="val 11847306"/>
                <a:gd name="adj2" fmla="val 17311020"/>
              </a:avLst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94730" y="4352072"/>
              <a:ext cx="786038" cy="2972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1552" y="4256590"/>
              <a:ext cx="625186" cy="488204"/>
            </a:xfrm>
            <a:prstGeom prst="roundRect">
              <a:avLst>
                <a:gd name="adj" fmla="val 28319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75494" y="4034666"/>
              <a:ext cx="411051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5179684" y="4292848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/>
            <p:cNvSpPr/>
            <p:nvPr/>
          </p:nvSpPr>
          <p:spPr>
            <a:xfrm>
              <a:off x="3052857" y="3809372"/>
              <a:ext cx="822960" cy="822960"/>
            </a:xfrm>
            <a:prstGeom prst="arc">
              <a:avLst>
                <a:gd name="adj1" fmla="val 21082409"/>
                <a:gd name="adj2" fmla="val 6357527"/>
              </a:avLst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4182" y="4281692"/>
              <a:ext cx="1101055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  <a:r>
                <a:rPr lang="en-US" sz="1600" b="1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O+e</a:t>
              </a:r>
              <a:r>
                <a:rPr lang="en-US" sz="1600" b="1" baseline="30000" dirty="0">
                  <a:latin typeface="Helvetica" panose="020B0604020202020204" pitchFamily="34" charset="0"/>
                  <a:cs typeface="Helvetica" panose="020B0604020202020204" pitchFamily="34" charset="0"/>
                </a:rPr>
                <a:t>-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66056" y="3874390"/>
              <a:ext cx="905096" cy="354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Volmer</a:t>
              </a:r>
            </a:p>
          </p:txBody>
        </p:sp>
        <p:sp>
          <p:nvSpPr>
            <p:cNvPr id="22" name="Arc 21"/>
            <p:cNvSpPr>
              <a:spLocks noChangeAspect="1"/>
            </p:cNvSpPr>
            <p:nvPr/>
          </p:nvSpPr>
          <p:spPr>
            <a:xfrm>
              <a:off x="3424427" y="4292410"/>
              <a:ext cx="1920773" cy="1920773"/>
            </a:xfrm>
            <a:prstGeom prst="arc">
              <a:avLst>
                <a:gd name="adj1" fmla="val 19868480"/>
                <a:gd name="adj2" fmla="val 2361085"/>
              </a:avLst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03633" y="6157091"/>
              <a:ext cx="786038" cy="2906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93634" y="6058313"/>
              <a:ext cx="623612" cy="488204"/>
            </a:xfrm>
            <a:prstGeom prst="roundRect">
              <a:avLst>
                <a:gd name="adj" fmla="val 28319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17710" y="5840471"/>
              <a:ext cx="234306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5033176" y="6088689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164740" y="5841729"/>
              <a:ext cx="203683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5263798" y="6089948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399481" y="5108232"/>
              <a:ext cx="1028025" cy="35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Volmer</a:t>
              </a:r>
            </a:p>
          </p:txBody>
        </p:sp>
        <p:sp>
          <p:nvSpPr>
            <p:cNvPr id="30" name="Arc 29"/>
            <p:cNvSpPr>
              <a:spLocks noChangeAspect="1"/>
            </p:cNvSpPr>
            <p:nvPr/>
          </p:nvSpPr>
          <p:spPr>
            <a:xfrm>
              <a:off x="3424427" y="4292410"/>
              <a:ext cx="1920773" cy="1920773"/>
            </a:xfrm>
            <a:prstGeom prst="arc">
              <a:avLst>
                <a:gd name="adj1" fmla="val 5030134"/>
                <a:gd name="adj2" fmla="val 9802435"/>
              </a:avLst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Arc 30"/>
            <p:cNvSpPr/>
            <p:nvPr/>
          </p:nvSpPr>
          <p:spPr>
            <a:xfrm>
              <a:off x="3330570" y="5933723"/>
              <a:ext cx="549334" cy="556733"/>
            </a:xfrm>
            <a:prstGeom prst="arc">
              <a:avLst>
                <a:gd name="adj1" fmla="val 13507505"/>
                <a:gd name="adj2" fmla="val 18772406"/>
              </a:avLst>
            </a:prstGeom>
            <a:ln w="57150">
              <a:solidFill>
                <a:srgbClr val="0000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40387" y="5773772"/>
              <a:ext cx="597652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  <a:r>
                <a:rPr lang="en-US" sz="1600" b="1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endParaRPr lang="en-US" sz="1600" b="1" baseline="30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30569" y="6073543"/>
              <a:ext cx="678688" cy="354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Tafel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2425" y="3832585"/>
              <a:ext cx="1101055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OH-</a:t>
              </a:r>
              <a:endParaRPr lang="en-US" sz="1600" b="1" baseline="30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Arc 34"/>
            <p:cNvSpPr/>
            <p:nvPr/>
          </p:nvSpPr>
          <p:spPr>
            <a:xfrm>
              <a:off x="5362138" y="4955446"/>
              <a:ext cx="822960" cy="822960"/>
            </a:xfrm>
            <a:prstGeom prst="arc">
              <a:avLst>
                <a:gd name="adj1" fmla="val 7622571"/>
                <a:gd name="adj2" fmla="val 13632518"/>
              </a:avLst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13973" y="4750007"/>
              <a:ext cx="1101055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  <a:r>
                <a:rPr lang="en-US" sz="1600" b="1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O+e</a:t>
              </a:r>
              <a:r>
                <a:rPr lang="en-US" sz="1600" b="1" baseline="30000" dirty="0">
                  <a:latin typeface="Helvetica" panose="020B0604020202020204" pitchFamily="34" charset="0"/>
                  <a:cs typeface="Helvetica" panose="020B0604020202020204" pitchFamily="34" charset="0"/>
                </a:rPr>
                <a:t>-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152016" y="5639924"/>
              <a:ext cx="1101055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OH-</a:t>
              </a:r>
              <a:endParaRPr lang="en-US" sz="1600" b="1" baseline="30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21339" y="1482071"/>
            <a:ext cx="2447206" cy="1926934"/>
          </a:xfrm>
          <a:prstGeom prst="rect">
            <a:avLst/>
          </a:prstGeom>
          <a:ln w="38100">
            <a:solidFill>
              <a:srgbClr val="7160A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2637" y="1482071"/>
            <a:ext cx="2395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160A8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Density Functional Theory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659821" y="2797603"/>
            <a:ext cx="1961011" cy="5589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7160A8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 ML database </a:t>
            </a:r>
          </a:p>
          <a:p>
            <a:pPr algn="ctr"/>
            <a:r>
              <a:rPr lang="en-US" sz="1600" b="1" dirty="0">
                <a:solidFill>
                  <a:srgbClr val="7160A8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BEP relations</a:t>
            </a:r>
            <a:endParaRPr lang="en-US" sz="1600" dirty="0">
              <a:solidFill>
                <a:srgbClr val="7160A8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948" y="1482071"/>
            <a:ext cx="2447206" cy="1926934"/>
          </a:xfrm>
          <a:prstGeom prst="rect">
            <a:avLst/>
          </a:prstGeom>
          <a:ln w="38100"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3147" y="1482071"/>
            <a:ext cx="2384808" cy="67710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8064A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Force Field</a:t>
            </a:r>
          </a:p>
          <a:p>
            <a:pPr algn="ctr"/>
            <a:r>
              <a:rPr lang="en-US" b="1" dirty="0">
                <a:solidFill>
                  <a:srgbClr val="8064A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Molecular Dynamics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9665" y="2855427"/>
            <a:ext cx="2431777" cy="517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rgbClr val="8064A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Synthesize nanowire and slab</a:t>
            </a:r>
            <a:endParaRPr lang="en-US" sz="1600" dirty="0">
              <a:solidFill>
                <a:srgbClr val="8064A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Elbow Connector 43"/>
          <p:cNvCxnSpPr>
            <a:stCxn id="41" idx="2"/>
            <a:endCxn id="59" idx="0"/>
          </p:cNvCxnSpPr>
          <p:nvPr/>
        </p:nvCxnSpPr>
        <p:spPr>
          <a:xfrm rot="16200000" flipH="1">
            <a:off x="5734269" y="-559715"/>
            <a:ext cx="696597" cy="863403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8" idx="2"/>
            <a:endCxn id="58" idx="0"/>
          </p:cNvCxnSpPr>
          <p:nvPr/>
        </p:nvCxnSpPr>
        <p:spPr>
          <a:xfrm rot="16200000" flipH="1">
            <a:off x="8616662" y="2316675"/>
            <a:ext cx="690594" cy="28752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85067" y="2134135"/>
            <a:ext cx="1710517" cy="673693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47" name="Straight Arrow Connector 46"/>
          <p:cNvCxnSpPr>
            <a:stCxn id="41" idx="3"/>
            <a:endCxn id="38" idx="1"/>
          </p:cNvCxnSpPr>
          <p:nvPr/>
        </p:nvCxnSpPr>
        <p:spPr>
          <a:xfrm>
            <a:off x="2989153" y="2445538"/>
            <a:ext cx="432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00730" y="1482071"/>
            <a:ext cx="2447206" cy="1926934"/>
          </a:xfrm>
          <a:prstGeom prst="rect">
            <a:avLst/>
          </a:prstGeom>
          <a:ln w="38100">
            <a:solidFill>
              <a:srgbClr val="5F5BA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solidFill>
                <a:srgbClr val="47D87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96036" y="1482071"/>
            <a:ext cx="2657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5F5BA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Deep Learning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302089" y="2855427"/>
            <a:ext cx="2445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5F5BA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Predict adsorption energy</a:t>
            </a:r>
            <a:endParaRPr lang="en-US" sz="1600" dirty="0">
              <a:solidFill>
                <a:srgbClr val="5F5BA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1" name="Straight Arrow Connector 50"/>
          <p:cNvCxnSpPr>
            <a:stCxn id="38" idx="3"/>
            <a:endCxn id="48" idx="1"/>
          </p:cNvCxnSpPr>
          <p:nvPr/>
        </p:nvCxnSpPr>
        <p:spPr>
          <a:xfrm>
            <a:off x="5868545" y="2445538"/>
            <a:ext cx="432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4" idx="2"/>
            <a:endCxn id="58" idx="0"/>
          </p:cNvCxnSpPr>
          <p:nvPr/>
        </p:nvCxnSpPr>
        <p:spPr>
          <a:xfrm flipH="1">
            <a:off x="10399585" y="3409005"/>
            <a:ext cx="4141" cy="6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64777" y="4093597"/>
            <a:ext cx="2064572" cy="827889"/>
          </a:xfrm>
          <a:prstGeom prst="rect">
            <a:avLst/>
          </a:prstGeom>
          <a:ln w="38100">
            <a:solidFill>
              <a:srgbClr val="3898B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rgbClr val="3898B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Mechanistic</a:t>
            </a:r>
          </a:p>
          <a:p>
            <a:pPr algn="ctr"/>
            <a:r>
              <a:rPr lang="en-US" sz="2000" b="1" dirty="0">
                <a:solidFill>
                  <a:srgbClr val="3898B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Insights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64777" y="5232213"/>
            <a:ext cx="2064572" cy="827889"/>
          </a:xfrm>
          <a:prstGeom prst="rect">
            <a:avLst/>
          </a:prstGeom>
          <a:ln w="38100">
            <a:solidFill>
              <a:srgbClr val="3898B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rgbClr val="3898B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 Motifs</a:t>
            </a:r>
          </a:p>
        </p:txBody>
      </p:sp>
      <p:cxnSp>
        <p:nvCxnSpPr>
          <p:cNvPr id="55" name="Straight Arrow Connector 54"/>
          <p:cNvCxnSpPr>
            <a:stCxn id="58" idx="1"/>
            <a:endCxn id="5" idx="3"/>
          </p:cNvCxnSpPr>
          <p:nvPr/>
        </p:nvCxnSpPr>
        <p:spPr>
          <a:xfrm flipH="1">
            <a:off x="8824189" y="5063065"/>
            <a:ext cx="3197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" idx="1"/>
            <a:endCxn id="53" idx="3"/>
          </p:cNvCxnSpPr>
          <p:nvPr/>
        </p:nvCxnSpPr>
        <p:spPr>
          <a:xfrm rot="10800000">
            <a:off x="6129349" y="4507543"/>
            <a:ext cx="630268" cy="55552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5" idx="1"/>
            <a:endCxn id="54" idx="3"/>
          </p:cNvCxnSpPr>
          <p:nvPr/>
        </p:nvCxnSpPr>
        <p:spPr>
          <a:xfrm rot="10800000" flipV="1">
            <a:off x="6129349" y="5063065"/>
            <a:ext cx="630268" cy="58309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143938" y="4099598"/>
            <a:ext cx="2511294" cy="1926934"/>
          </a:xfrm>
          <a:prstGeom prst="rect">
            <a:avLst/>
          </a:prstGeom>
          <a:ln w="38100">
            <a:solidFill>
              <a:srgbClr val="537AB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9023204" y="4105602"/>
            <a:ext cx="2752762" cy="382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537AB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Kinetic Monte Carlo</a:t>
            </a:r>
            <a:endParaRPr lang="en-US" b="1" dirty="0">
              <a:solidFill>
                <a:srgbClr val="537AB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06586" y="5620457"/>
            <a:ext cx="2976610" cy="353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 dirty="0">
              <a:solidFill>
                <a:srgbClr val="608CAB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86" y="4523316"/>
            <a:ext cx="1448399" cy="112284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9034268" y="5650497"/>
            <a:ext cx="2752762" cy="32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537AB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TOF, mechanism</a:t>
            </a:r>
            <a:endParaRPr lang="en-US" sz="1400" b="1" dirty="0">
              <a:solidFill>
                <a:srgbClr val="537AB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575747" y="4093595"/>
            <a:ext cx="2426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4F91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 Validation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180123" y="1482071"/>
            <a:ext cx="2447206" cy="1926934"/>
          </a:xfrm>
          <a:prstGeom prst="rect">
            <a:avLst/>
          </a:prstGeom>
          <a:ln w="38100">
            <a:solidFill>
              <a:srgbClr val="5767B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855" y="1936142"/>
            <a:ext cx="937243" cy="569834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9023204" y="1482071"/>
            <a:ext cx="2752762" cy="166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5767B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BEP Relations</a:t>
            </a:r>
          </a:p>
          <a:p>
            <a:pPr algn="ctr"/>
            <a:endParaRPr lang="en-US" sz="1600" b="1" dirty="0">
              <a:solidFill>
                <a:srgbClr val="5767B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5767B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5767B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5767B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rgbClr val="5767B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 Expansion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353" y="1937008"/>
            <a:ext cx="863402" cy="568101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6817854" y="1824694"/>
            <a:ext cx="1414312" cy="1070800"/>
            <a:chOff x="6925602" y="1869440"/>
            <a:chExt cx="1479684" cy="1120294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7035330" y="2020647"/>
              <a:ext cx="300170" cy="111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035780" y="2132407"/>
              <a:ext cx="302260" cy="110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7043400" y="2137487"/>
              <a:ext cx="320040" cy="350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033240" y="2137487"/>
              <a:ext cx="353060" cy="645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7030700" y="2058747"/>
              <a:ext cx="335280" cy="3733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7033240" y="2325447"/>
              <a:ext cx="304800" cy="10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7030700" y="2427047"/>
              <a:ext cx="304800" cy="1117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035780" y="2429587"/>
              <a:ext cx="32766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032530" y="2738651"/>
              <a:ext cx="300170" cy="111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7032980" y="2628866"/>
              <a:ext cx="294640" cy="1092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7040600" y="2368627"/>
              <a:ext cx="324110" cy="364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7030440" y="2087846"/>
              <a:ext cx="353060" cy="645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7443138" y="1963835"/>
              <a:ext cx="371152" cy="689852"/>
              <a:chOff x="9988238" y="2010748"/>
              <a:chExt cx="371152" cy="689852"/>
            </a:xfrm>
          </p:grpSpPr>
          <p:cxnSp>
            <p:nvCxnSpPr>
              <p:cNvPr id="103" name="Straight Arrow Connector 102"/>
              <p:cNvCxnSpPr/>
              <p:nvPr/>
            </p:nvCxnSpPr>
            <p:spPr>
              <a:xfrm>
                <a:off x="9990778" y="2010748"/>
                <a:ext cx="317177" cy="128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>
                <a:off x="9998398" y="2015828"/>
                <a:ext cx="336227" cy="3711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9988238" y="2015828"/>
                <a:ext cx="371152" cy="6587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flipV="1">
                <a:off x="10002048" y="2228160"/>
                <a:ext cx="304800" cy="1041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9999508" y="2329760"/>
                <a:ext cx="304800" cy="1117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>
                <a:off x="10004588" y="2332300"/>
                <a:ext cx="327660" cy="3683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flipV="1">
              <a:off x="7445043" y="2211485"/>
              <a:ext cx="371152" cy="689852"/>
              <a:chOff x="9988238" y="2010748"/>
              <a:chExt cx="371152" cy="689852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>
                <a:off x="9990778" y="2010748"/>
                <a:ext cx="317177" cy="128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9998398" y="2015828"/>
                <a:ext cx="336227" cy="3711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9988238" y="2015828"/>
                <a:ext cx="371152" cy="6587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0002048" y="2228160"/>
                <a:ext cx="304800" cy="1041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9999508" y="2329760"/>
                <a:ext cx="304800" cy="1117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10004588" y="2332300"/>
                <a:ext cx="327660" cy="3683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Straight Arrow Connector 82"/>
            <p:cNvCxnSpPr/>
            <p:nvPr/>
          </p:nvCxnSpPr>
          <p:spPr>
            <a:xfrm>
              <a:off x="7877155" y="2126692"/>
              <a:ext cx="314325" cy="23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7873345" y="2431492"/>
              <a:ext cx="304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873345" y="2501977"/>
              <a:ext cx="329565" cy="2343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7345678" y="1869440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345678" y="2170456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345678" y="2471472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345678" y="2772487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185830" y="2320964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925602" y="2019948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25602" y="2320964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6925602" y="2621980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7765754" y="2019948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7765754" y="2320964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7765754" y="2621980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09" name="Picture 108" descr="Screen Clipping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798" y="2048449"/>
            <a:ext cx="2403506" cy="718251"/>
          </a:xfrm>
          <a:prstGeom prst="rect">
            <a:avLst/>
          </a:prstGeom>
        </p:spPr>
      </p:pic>
      <p:cxnSp>
        <p:nvCxnSpPr>
          <p:cNvPr id="110" name="Straight Arrow Connector 109"/>
          <p:cNvCxnSpPr>
            <a:stCxn id="48" idx="3"/>
            <a:endCxn id="64" idx="1"/>
          </p:cNvCxnSpPr>
          <p:nvPr/>
        </p:nvCxnSpPr>
        <p:spPr>
          <a:xfrm>
            <a:off x="8747936" y="2445538"/>
            <a:ext cx="4321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622383" y="1033361"/>
            <a:ext cx="2055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nm, 10</a:t>
            </a:r>
            <a:r>
              <a:rPr lang="en-US" sz="2400" baseline="30000" dirty="0"/>
              <a:t>3</a:t>
            </a:r>
            <a:r>
              <a:rPr lang="en-US" sz="2400" dirty="0"/>
              <a:t> ps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659821" y="1002515"/>
            <a:ext cx="2049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0</a:t>
            </a:r>
            <a:r>
              <a:rPr lang="en-US" sz="2400" dirty="0"/>
              <a:t> nm, 10</a:t>
            </a:r>
            <a:r>
              <a:rPr lang="en-US" sz="2400" baseline="30000" dirty="0"/>
              <a:t>-6</a:t>
            </a:r>
            <a:r>
              <a:rPr lang="en-US" sz="2400" dirty="0"/>
              <a:t> ps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99789" y="990297"/>
            <a:ext cx="2049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nm, 10</a:t>
            </a:r>
            <a:r>
              <a:rPr lang="en-US" sz="2400" baseline="30000" dirty="0"/>
              <a:t>-6</a:t>
            </a:r>
            <a:r>
              <a:rPr lang="en-US" sz="2400" dirty="0"/>
              <a:t> ps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336065" y="1028709"/>
            <a:ext cx="2049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0</a:t>
            </a:r>
            <a:r>
              <a:rPr lang="en-US" sz="2400" dirty="0"/>
              <a:t> nm, 10</a:t>
            </a:r>
            <a:r>
              <a:rPr lang="en-US" sz="2400" baseline="30000" dirty="0"/>
              <a:t>-6</a:t>
            </a:r>
            <a:r>
              <a:rPr lang="en-US" sz="2400" dirty="0"/>
              <a:t> ps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9368447" y="2418427"/>
            <a:ext cx="2049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nm, 10</a:t>
            </a:r>
            <a:r>
              <a:rPr lang="en-US" sz="2400" baseline="30000" dirty="0"/>
              <a:t>-6</a:t>
            </a:r>
            <a:r>
              <a:rPr lang="en-US" sz="2400" dirty="0"/>
              <a:t> ps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402359" y="6013518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nm, 10</a:t>
            </a:r>
            <a:r>
              <a:rPr lang="en-US" sz="2400" baseline="30000" dirty="0"/>
              <a:t>12</a:t>
            </a:r>
            <a:r>
              <a:rPr lang="en-US" sz="2400" dirty="0"/>
              <a:t> ps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376631" y="6058499"/>
            <a:ext cx="277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Human Time, length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531" y="4432094"/>
            <a:ext cx="1767835" cy="1578424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D453CFF-CF38-4176-B370-9BD3DC847A1A}"/>
              </a:ext>
            </a:extLst>
          </p:cNvPr>
          <p:cNvSpPr txBox="1"/>
          <p:nvPr/>
        </p:nvSpPr>
        <p:spPr>
          <a:xfrm>
            <a:off x="6623607" y="685800"/>
            <a:ext cx="1732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Labeled Site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D5EA2AC-B923-46B1-8992-FDA058F2D303}"/>
              </a:ext>
            </a:extLst>
          </p:cNvPr>
          <p:cNvSpPr txBox="1"/>
          <p:nvPr/>
        </p:nvSpPr>
        <p:spPr>
          <a:xfrm>
            <a:off x="1605328" y="6556248"/>
            <a:ext cx="11604615" cy="3017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b="1" dirty="0"/>
              <a:t>Gu</a:t>
            </a:r>
            <a:r>
              <a:rPr lang="en-US" dirty="0"/>
              <a:t> et al. </a:t>
            </a:r>
            <a:r>
              <a:rPr lang="en-US" i="1" dirty="0"/>
              <a:t> J. Am. Chem. Soc. </a:t>
            </a:r>
            <a:r>
              <a:rPr lang="en-US" b="1" dirty="0"/>
              <a:t>2021</a:t>
            </a:r>
            <a:r>
              <a:rPr lang="en-US" dirty="0"/>
              <a:t>, </a:t>
            </a:r>
            <a:r>
              <a:rPr lang="en-US" i="1" dirty="0"/>
              <a:t>143</a:t>
            </a:r>
            <a:r>
              <a:rPr lang="en-US" dirty="0"/>
              <a:t>, 5355</a:t>
            </a:r>
          </a:p>
        </p:txBody>
      </p:sp>
    </p:spTree>
    <p:extLst>
      <p:ext uri="{BB962C8B-B14F-4D97-AF65-F5344CB8AC3E}">
        <p14:creationId xmlns:p14="http://schemas.microsoft.com/office/powerpoint/2010/main" val="131457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Kinetic Monte Carlo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12D5D4-1690-47A4-AE6D-275C46910D6A}"/>
              </a:ext>
            </a:extLst>
          </p:cNvPr>
          <p:cNvSpPr/>
          <p:nvPr/>
        </p:nvSpPr>
        <p:spPr>
          <a:xfrm>
            <a:off x="122073" y="841677"/>
            <a:ext cx="445781" cy="4457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F1DF4-831F-4B12-8431-31B28F776A9E}"/>
              </a:ext>
            </a:extLst>
          </p:cNvPr>
          <p:cNvSpPr/>
          <p:nvPr/>
        </p:nvSpPr>
        <p:spPr>
          <a:xfrm>
            <a:off x="1821137" y="841677"/>
            <a:ext cx="445781" cy="4457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3E9E599-B73A-4609-A928-45FEB828DFC9}"/>
              </a:ext>
            </a:extLst>
          </p:cNvPr>
          <p:cNvSpPr/>
          <p:nvPr/>
        </p:nvSpPr>
        <p:spPr>
          <a:xfrm>
            <a:off x="3875233" y="841677"/>
            <a:ext cx="517106" cy="44578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9E246-3B2F-461B-A23A-05128C95CEA2}"/>
              </a:ext>
            </a:extLst>
          </p:cNvPr>
          <p:cNvSpPr txBox="1"/>
          <p:nvPr/>
        </p:nvSpPr>
        <p:spPr>
          <a:xfrm>
            <a:off x="622191" y="833735"/>
            <a:ext cx="114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 site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A9B43-15C8-47F0-95A3-52D94447209E}"/>
              </a:ext>
            </a:extLst>
          </p:cNvPr>
          <p:cNvSpPr txBox="1"/>
          <p:nvPr/>
        </p:nvSpPr>
        <p:spPr>
          <a:xfrm>
            <a:off x="2321255" y="833735"/>
            <a:ext cx="14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Bridge 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E7E54-7836-4327-AA58-7489D0934020}"/>
              </a:ext>
            </a:extLst>
          </p:cNvPr>
          <p:cNvSpPr txBox="1"/>
          <p:nvPr/>
        </p:nvSpPr>
        <p:spPr>
          <a:xfrm>
            <a:off x="4446677" y="833735"/>
            <a:ext cx="157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Hollow site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FB103-3AAC-4973-A9F0-A1BEC047250B}"/>
              </a:ext>
            </a:extLst>
          </p:cNvPr>
          <p:cNvSpPr/>
          <p:nvPr/>
        </p:nvSpPr>
        <p:spPr>
          <a:xfrm>
            <a:off x="9094988" y="934015"/>
            <a:ext cx="252175" cy="252175"/>
          </a:xfrm>
          <a:prstGeom prst="ellips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536AA6-3451-4EDB-B56C-64032707257B}"/>
              </a:ext>
            </a:extLst>
          </p:cNvPr>
          <p:cNvSpPr/>
          <p:nvPr/>
        </p:nvSpPr>
        <p:spPr>
          <a:xfrm>
            <a:off x="9468533" y="934015"/>
            <a:ext cx="252175" cy="252175"/>
          </a:xfrm>
          <a:prstGeom prst="rect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D057BF-063F-48E2-8AE1-005318D9D310}"/>
              </a:ext>
            </a:extLst>
          </p:cNvPr>
          <p:cNvSpPr/>
          <p:nvPr/>
        </p:nvSpPr>
        <p:spPr>
          <a:xfrm>
            <a:off x="9842077" y="934015"/>
            <a:ext cx="292523" cy="252175"/>
          </a:xfrm>
          <a:prstGeom prst="triangl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FAB781-DB6D-4BE8-887C-E5B075C47E08}"/>
              </a:ext>
            </a:extLst>
          </p:cNvPr>
          <p:cNvSpPr/>
          <p:nvPr/>
        </p:nvSpPr>
        <p:spPr>
          <a:xfrm>
            <a:off x="6398469" y="934015"/>
            <a:ext cx="252175" cy="2521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659302-AA71-4E61-BDA2-ED64EBAAE584}"/>
              </a:ext>
            </a:extLst>
          </p:cNvPr>
          <p:cNvSpPr/>
          <p:nvPr/>
        </p:nvSpPr>
        <p:spPr>
          <a:xfrm>
            <a:off x="6772014" y="934015"/>
            <a:ext cx="252175" cy="25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9BAAB6B-0F3D-49AF-96E7-E4FBAAC7834B}"/>
              </a:ext>
            </a:extLst>
          </p:cNvPr>
          <p:cNvSpPr/>
          <p:nvPr/>
        </p:nvSpPr>
        <p:spPr>
          <a:xfrm>
            <a:off x="7145558" y="934015"/>
            <a:ext cx="292523" cy="25217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2BA4C-3F12-4FD7-AAA6-FB1C2B38FAA5}"/>
              </a:ext>
            </a:extLst>
          </p:cNvPr>
          <p:cNvSpPr txBox="1"/>
          <p:nvPr/>
        </p:nvSpPr>
        <p:spPr>
          <a:xfrm>
            <a:off x="10203827" y="829270"/>
            <a:ext cx="198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Occupied by 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147581-1B39-4AE5-8902-F831080B2F9E}"/>
              </a:ext>
            </a:extLst>
          </p:cNvPr>
          <p:cNvSpPr txBox="1"/>
          <p:nvPr/>
        </p:nvSpPr>
        <p:spPr>
          <a:xfrm>
            <a:off x="7392341" y="82927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Unoccupied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1A7E89-0333-47D2-A8AA-105AB0693D7A}"/>
              </a:ext>
            </a:extLst>
          </p:cNvPr>
          <p:cNvSpPr/>
          <p:nvPr/>
        </p:nvSpPr>
        <p:spPr>
          <a:xfrm>
            <a:off x="392407" y="1624280"/>
            <a:ext cx="252175" cy="252175"/>
          </a:xfrm>
          <a:prstGeom prst="ellips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758319-3189-406E-9692-FC51C8363ECB}"/>
              </a:ext>
            </a:extLst>
          </p:cNvPr>
          <p:cNvSpPr/>
          <p:nvPr/>
        </p:nvSpPr>
        <p:spPr>
          <a:xfrm>
            <a:off x="765952" y="1624280"/>
            <a:ext cx="252175" cy="252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DBE615B-1B06-46AB-AFAF-6514C154C46C}"/>
              </a:ext>
            </a:extLst>
          </p:cNvPr>
          <p:cNvSpPr/>
          <p:nvPr/>
        </p:nvSpPr>
        <p:spPr>
          <a:xfrm>
            <a:off x="1574165" y="1624280"/>
            <a:ext cx="252175" cy="252175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C6BF19-9397-48F3-89BD-34A6401810E8}"/>
              </a:ext>
            </a:extLst>
          </p:cNvPr>
          <p:cNvSpPr/>
          <p:nvPr/>
        </p:nvSpPr>
        <p:spPr>
          <a:xfrm>
            <a:off x="1947710" y="1624280"/>
            <a:ext cx="252175" cy="252175"/>
          </a:xfrm>
          <a:prstGeom prst="rect">
            <a:avLst/>
          </a:prstGeom>
          <a:solidFill>
            <a:srgbClr val="FFB8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16C77-4B26-4930-B8B7-7E57D652B458}"/>
              </a:ext>
            </a:extLst>
          </p:cNvPr>
          <p:cNvCxnSpPr/>
          <p:nvPr/>
        </p:nvCxnSpPr>
        <p:spPr>
          <a:xfrm>
            <a:off x="1139497" y="1750367"/>
            <a:ext cx="29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EBF1E9-EDCE-4F9F-AB44-275C0237549D}"/>
              </a:ext>
            </a:extLst>
          </p:cNvPr>
          <p:cNvSpPr txBox="1"/>
          <p:nvPr/>
        </p:nvSpPr>
        <p:spPr>
          <a:xfrm>
            <a:off x="2321255" y="1519535"/>
            <a:ext cx="154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diffusion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F7473F-5CA9-4D5B-869C-2774D8703553}"/>
              </a:ext>
            </a:extLst>
          </p:cNvPr>
          <p:cNvGrpSpPr/>
          <p:nvPr/>
        </p:nvGrpSpPr>
        <p:grpSpPr>
          <a:xfrm>
            <a:off x="4267200" y="1624280"/>
            <a:ext cx="861775" cy="252175"/>
            <a:chOff x="1008693" y="1600200"/>
            <a:chExt cx="861775" cy="25217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EC47277-59F1-4988-888A-7CA85281E094}"/>
                </a:ext>
              </a:extLst>
            </p:cNvPr>
            <p:cNvSpPr/>
            <p:nvPr/>
          </p:nvSpPr>
          <p:spPr>
            <a:xfrm>
              <a:off x="1008693" y="1600200"/>
              <a:ext cx="252175" cy="2521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011CF8-4AA5-4994-B92B-2EE7A676B636}"/>
                </a:ext>
              </a:extLst>
            </p:cNvPr>
            <p:cNvSpPr/>
            <p:nvPr/>
          </p:nvSpPr>
          <p:spPr>
            <a:xfrm>
              <a:off x="1618293" y="1600200"/>
              <a:ext cx="252175" cy="252175"/>
            </a:xfrm>
            <a:prstGeom prst="rect">
              <a:avLst/>
            </a:prstGeom>
            <a:solidFill>
              <a:srgbClr val="FFB8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EE3797E-60D0-4084-90B0-107C0BB18373}"/>
                </a:ext>
              </a:extLst>
            </p:cNvPr>
            <p:cNvCxnSpPr/>
            <p:nvPr/>
          </p:nvCxnSpPr>
          <p:spPr>
            <a:xfrm>
              <a:off x="1280490" y="1726287"/>
              <a:ext cx="2983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0DE113-50CE-4F8C-8A85-8A8919B0AAB9}"/>
              </a:ext>
            </a:extLst>
          </p:cNvPr>
          <p:cNvSpPr txBox="1"/>
          <p:nvPr/>
        </p:nvSpPr>
        <p:spPr>
          <a:xfrm>
            <a:off x="5205175" y="1519535"/>
            <a:ext cx="1904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30000" dirty="0"/>
              <a:t>+</a:t>
            </a:r>
            <a:r>
              <a:rPr lang="en-US" sz="2400" dirty="0"/>
              <a:t> adsorption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8120E5-D20F-4A69-99AF-919BA61CD36B}"/>
              </a:ext>
            </a:extLst>
          </p:cNvPr>
          <p:cNvCxnSpPr/>
          <p:nvPr/>
        </p:nvCxnSpPr>
        <p:spPr>
          <a:xfrm>
            <a:off x="644582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5CD223B-BF60-4F77-A2FA-7B20EA4EC6E5}"/>
              </a:ext>
            </a:extLst>
          </p:cNvPr>
          <p:cNvCxnSpPr>
            <a:cxnSpLocks/>
          </p:cNvCxnSpPr>
          <p:nvPr/>
        </p:nvCxnSpPr>
        <p:spPr>
          <a:xfrm flipH="1">
            <a:off x="1826340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2BDEBF2-8D5E-4554-B92D-77ACEE908F6A}"/>
              </a:ext>
            </a:extLst>
          </p:cNvPr>
          <p:cNvSpPr/>
          <p:nvPr/>
        </p:nvSpPr>
        <p:spPr>
          <a:xfrm>
            <a:off x="7924800" y="1624280"/>
            <a:ext cx="252175" cy="252175"/>
          </a:xfrm>
          <a:prstGeom prst="ellips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3FEB858-BE67-4490-ABC6-0853A8E3AA95}"/>
              </a:ext>
            </a:extLst>
          </p:cNvPr>
          <p:cNvSpPr/>
          <p:nvPr/>
        </p:nvSpPr>
        <p:spPr>
          <a:xfrm>
            <a:off x="8298345" y="1624280"/>
            <a:ext cx="252175" cy="252175"/>
          </a:xfrm>
          <a:prstGeom prst="rect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5182CFA-2168-4288-863C-56985BEBBBB3}"/>
              </a:ext>
            </a:extLst>
          </p:cNvPr>
          <p:cNvSpPr/>
          <p:nvPr/>
        </p:nvSpPr>
        <p:spPr>
          <a:xfrm>
            <a:off x="8899280" y="1624280"/>
            <a:ext cx="252175" cy="252175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27FDF7-ADAD-4ED4-A58C-C043F48BDD96}"/>
              </a:ext>
            </a:extLst>
          </p:cNvPr>
          <p:cNvSpPr/>
          <p:nvPr/>
        </p:nvSpPr>
        <p:spPr>
          <a:xfrm>
            <a:off x="9272825" y="1624280"/>
            <a:ext cx="252175" cy="25217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5CAD0B-4149-40CD-A34C-0E0A6D988E14}"/>
              </a:ext>
            </a:extLst>
          </p:cNvPr>
          <p:cNvCxnSpPr/>
          <p:nvPr/>
        </p:nvCxnSpPr>
        <p:spPr>
          <a:xfrm>
            <a:off x="8579570" y="1750367"/>
            <a:ext cx="29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CBD77A8-16A5-48A2-8D32-31D3D5E04468}"/>
              </a:ext>
            </a:extLst>
          </p:cNvPr>
          <p:cNvSpPr txBox="1"/>
          <p:nvPr/>
        </p:nvSpPr>
        <p:spPr>
          <a:xfrm>
            <a:off x="9753600" y="1519535"/>
            <a:ext cx="22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2</a:t>
            </a:r>
            <a:r>
              <a:rPr lang="en-US" sz="2400" dirty="0"/>
              <a:t> gas formation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1711945-8D6F-4776-A859-0C4896CAF556}"/>
              </a:ext>
            </a:extLst>
          </p:cNvPr>
          <p:cNvCxnSpPr/>
          <p:nvPr/>
        </p:nvCxnSpPr>
        <p:spPr>
          <a:xfrm>
            <a:off x="8176975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DD3301-D2A2-42FD-AB81-6CEE73D09A22}"/>
              </a:ext>
            </a:extLst>
          </p:cNvPr>
          <p:cNvCxnSpPr>
            <a:cxnSpLocks/>
          </p:cNvCxnSpPr>
          <p:nvPr/>
        </p:nvCxnSpPr>
        <p:spPr>
          <a:xfrm flipH="1">
            <a:off x="9151455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88719594-ECF8-47D6-8541-864CF6646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861"/>
          <a:stretch/>
        </p:blipFill>
        <p:spPr>
          <a:xfrm>
            <a:off x="3015759" y="2170524"/>
            <a:ext cx="9023322" cy="422837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BA33306-01A5-4FCE-B019-9BC37940492C}"/>
              </a:ext>
            </a:extLst>
          </p:cNvPr>
          <p:cNvGrpSpPr>
            <a:grpSpLocks noChangeAspect="1"/>
          </p:cNvGrpSpPr>
          <p:nvPr/>
        </p:nvGrpSpPr>
        <p:grpSpPr>
          <a:xfrm>
            <a:off x="228600" y="2135004"/>
            <a:ext cx="2457750" cy="4306159"/>
            <a:chOff x="228600" y="1088986"/>
            <a:chExt cx="3054768" cy="5352178"/>
          </a:xfrm>
        </p:grpSpPr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D18DCC8-B1B4-4D6C-A066-42D28E23E2C1}"/>
                </a:ext>
              </a:extLst>
            </p:cNvPr>
            <p:cNvSpPr/>
            <p:nvPr/>
          </p:nvSpPr>
          <p:spPr>
            <a:xfrm>
              <a:off x="228600" y="2111976"/>
              <a:ext cx="2761200" cy="36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Initialize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Flowchart: Process 42">
                  <a:extLst>
                    <a:ext uri="{FF2B5EF4-FFF2-40B4-BE49-F238E27FC236}">
                      <a16:creationId xmlns:a16="http://schemas.microsoft.com/office/drawing/2014/main" id="{5AA31148-56D3-493E-9CEA-BBA3864B5161}"/>
                    </a:ext>
                  </a:extLst>
                </p:cNvPr>
                <p:cNvSpPr/>
                <p:nvPr/>
              </p:nvSpPr>
              <p:spPr>
                <a:xfrm>
                  <a:off x="228600" y="2907201"/>
                  <a:ext cx="2761200" cy="1220519"/>
                </a:xfrm>
                <a:prstGeom prst="flowChartProcess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Select Process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43" name="Flowchart: Process 42">
                  <a:extLst>
                    <a:ext uri="{FF2B5EF4-FFF2-40B4-BE49-F238E27FC236}">
                      <a16:creationId xmlns:a16="http://schemas.microsoft.com/office/drawing/2014/main" id="{5AA31148-56D3-493E-9CEA-BBA3864B51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" y="2907201"/>
                  <a:ext cx="2761200" cy="1220519"/>
                </a:xfrm>
                <a:prstGeom prst="flowChartProcess">
                  <a:avLst/>
                </a:prstGeom>
                <a:blipFill>
                  <a:blip r:embed="rId5"/>
                  <a:stretch>
                    <a:fillRect t="-3636"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Flowchart: Process 43">
              <a:extLst>
                <a:ext uri="{FF2B5EF4-FFF2-40B4-BE49-F238E27FC236}">
                  <a16:creationId xmlns:a16="http://schemas.microsoft.com/office/drawing/2014/main" id="{D1CB7344-4A7F-44E7-9EA4-3249B70BF187}"/>
                </a:ext>
              </a:extLst>
            </p:cNvPr>
            <p:cNvSpPr/>
            <p:nvPr/>
          </p:nvSpPr>
          <p:spPr>
            <a:xfrm>
              <a:off x="228600" y="4273331"/>
              <a:ext cx="2761200" cy="36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Update Graph</a:t>
              </a:r>
            </a:p>
          </p:txBody>
        </p:sp>
        <p:sp>
          <p:nvSpPr>
            <p:cNvPr id="45" name="Flowchart: Process 44">
              <a:extLst>
                <a:ext uri="{FF2B5EF4-FFF2-40B4-BE49-F238E27FC236}">
                  <a16:creationId xmlns:a16="http://schemas.microsoft.com/office/drawing/2014/main" id="{12539CE4-2A42-4D14-BBCD-ED7FBDB9B29B}"/>
                </a:ext>
              </a:extLst>
            </p:cNvPr>
            <p:cNvSpPr/>
            <p:nvPr/>
          </p:nvSpPr>
          <p:spPr>
            <a:xfrm>
              <a:off x="228600" y="4778943"/>
              <a:ext cx="2761200" cy="36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Increment Time</a:t>
              </a:r>
              <a:endParaRPr lang="en-US" dirty="0"/>
            </a:p>
          </p:txBody>
        </p:sp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FC5F166D-1CB2-48ED-8817-BA836FE68943}"/>
                </a:ext>
              </a:extLst>
            </p:cNvPr>
            <p:cNvSpPr/>
            <p:nvPr/>
          </p:nvSpPr>
          <p:spPr>
            <a:xfrm>
              <a:off x="1069200" y="6081164"/>
              <a:ext cx="1080000" cy="360000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D17944-226F-4B9D-9796-899ECBA934A9}"/>
                </a:ext>
              </a:extLst>
            </p:cNvPr>
            <p:cNvSpPr/>
            <p:nvPr/>
          </p:nvSpPr>
          <p:spPr>
            <a:xfrm>
              <a:off x="1537200" y="2617588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lowchart: Terminator 47">
              <a:extLst>
                <a:ext uri="{FF2B5EF4-FFF2-40B4-BE49-F238E27FC236}">
                  <a16:creationId xmlns:a16="http://schemas.microsoft.com/office/drawing/2014/main" id="{B24E17C1-D8A0-4D15-B256-8B2ABB25A326}"/>
                </a:ext>
              </a:extLst>
            </p:cNvPr>
            <p:cNvSpPr/>
            <p:nvPr/>
          </p:nvSpPr>
          <p:spPr>
            <a:xfrm>
              <a:off x="1069200" y="1606364"/>
              <a:ext cx="1080000" cy="360000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49" name="Flowchart: Decision 48">
              <a:extLst>
                <a:ext uri="{FF2B5EF4-FFF2-40B4-BE49-F238E27FC236}">
                  <a16:creationId xmlns:a16="http://schemas.microsoft.com/office/drawing/2014/main" id="{45C37376-AAA5-4234-B26B-009122F12342}"/>
                </a:ext>
              </a:extLst>
            </p:cNvPr>
            <p:cNvSpPr/>
            <p:nvPr/>
          </p:nvSpPr>
          <p:spPr>
            <a:xfrm>
              <a:off x="228600" y="5284555"/>
              <a:ext cx="2761200" cy="6510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/>
                <a:t>End Time?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6B7E742-7285-4918-8F89-03C255DA462F}"/>
                </a:ext>
              </a:extLst>
            </p:cNvPr>
            <p:cNvCxnSpPr>
              <a:stCxn id="48" idx="2"/>
              <a:endCxn id="42" idx="0"/>
            </p:cNvCxnSpPr>
            <p:nvPr/>
          </p:nvCxnSpPr>
          <p:spPr>
            <a:xfrm>
              <a:off x="1609200" y="1966364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75EF2DA-4D7C-469C-8EAE-6D01B6295A3E}"/>
                </a:ext>
              </a:extLst>
            </p:cNvPr>
            <p:cNvCxnSpPr>
              <a:stCxn id="42" idx="2"/>
              <a:endCxn id="47" idx="0"/>
            </p:cNvCxnSpPr>
            <p:nvPr/>
          </p:nvCxnSpPr>
          <p:spPr>
            <a:xfrm>
              <a:off x="1609200" y="2471976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27EFE65-F1D4-4199-9C10-43CF196EF880}"/>
                </a:ext>
              </a:extLst>
            </p:cNvPr>
            <p:cNvCxnSpPr>
              <a:stCxn id="47" idx="4"/>
              <a:endCxn id="43" idx="0"/>
            </p:cNvCxnSpPr>
            <p:nvPr/>
          </p:nvCxnSpPr>
          <p:spPr>
            <a:xfrm>
              <a:off x="1609200" y="2761588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116F3B4-ACAC-4B64-86CC-B409DE3D6648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1609200" y="4127719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BA5035A-DBF0-4FE7-926A-2355ECF9FB91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1609200" y="4633331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6C80B18-44EC-480F-8825-AFD9F1B3A1FE}"/>
                </a:ext>
              </a:extLst>
            </p:cNvPr>
            <p:cNvCxnSpPr>
              <a:stCxn id="45" idx="2"/>
              <a:endCxn id="49" idx="0"/>
            </p:cNvCxnSpPr>
            <p:nvPr/>
          </p:nvCxnSpPr>
          <p:spPr>
            <a:xfrm>
              <a:off x="1609200" y="5138943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4D8859F-4C8B-4ED4-A085-880D18FF4844}"/>
                </a:ext>
              </a:extLst>
            </p:cNvPr>
            <p:cNvCxnSpPr>
              <a:stCxn id="49" idx="2"/>
              <a:endCxn id="46" idx="0"/>
            </p:cNvCxnSpPr>
            <p:nvPr/>
          </p:nvCxnSpPr>
          <p:spPr>
            <a:xfrm>
              <a:off x="1609200" y="5935556"/>
              <a:ext cx="0" cy="145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384">
              <a:extLst>
                <a:ext uri="{FF2B5EF4-FFF2-40B4-BE49-F238E27FC236}">
                  <a16:creationId xmlns:a16="http://schemas.microsoft.com/office/drawing/2014/main" id="{8198359B-F09A-417D-90BE-C5B2AB519643}"/>
                </a:ext>
              </a:extLst>
            </p:cNvPr>
            <p:cNvCxnSpPr>
              <a:stCxn id="49" idx="3"/>
              <a:endCxn id="47" idx="6"/>
            </p:cNvCxnSpPr>
            <p:nvPr/>
          </p:nvCxnSpPr>
          <p:spPr>
            <a:xfrm flipH="1" flipV="1">
              <a:off x="1681200" y="2689589"/>
              <a:ext cx="1308600" cy="2920467"/>
            </a:xfrm>
            <a:prstGeom prst="bentConnector3">
              <a:avLst>
                <a:gd name="adj1" fmla="val -1746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5EC92AE-7E32-411B-964D-376B0D4D01BD}"/>
                </a:ext>
              </a:extLst>
            </p:cNvPr>
            <p:cNvSpPr txBox="1"/>
            <p:nvPr/>
          </p:nvSpPr>
          <p:spPr>
            <a:xfrm>
              <a:off x="1958489" y="5755666"/>
              <a:ext cx="603456" cy="459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4E67D3-8D1C-49FB-9A60-99A6BDDAEE29}"/>
                </a:ext>
              </a:extLst>
            </p:cNvPr>
            <p:cNvSpPr txBox="1"/>
            <p:nvPr/>
          </p:nvSpPr>
          <p:spPr>
            <a:xfrm>
              <a:off x="2717129" y="5206425"/>
              <a:ext cx="566239" cy="459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7F99259-F397-4E93-95F5-3D16C41CDB4C}"/>
                </a:ext>
              </a:extLst>
            </p:cNvPr>
            <p:cNvSpPr txBox="1"/>
            <p:nvPr/>
          </p:nvSpPr>
          <p:spPr>
            <a:xfrm>
              <a:off x="461123" y="1088986"/>
              <a:ext cx="2135685" cy="459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KMC Flow Chart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49CAA64-9B93-4793-8FB2-0E284998605E}"/>
              </a:ext>
            </a:extLst>
          </p:cNvPr>
          <p:cNvSpPr txBox="1"/>
          <p:nvPr/>
        </p:nvSpPr>
        <p:spPr>
          <a:xfrm>
            <a:off x="1828801" y="6556248"/>
            <a:ext cx="4350292" cy="3017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b="1" dirty="0"/>
              <a:t>Gu et al. </a:t>
            </a:r>
            <a:r>
              <a:rPr lang="en-US" b="1" i="1" dirty="0"/>
              <a:t> </a:t>
            </a:r>
            <a:r>
              <a:rPr lang="en-US" i="1" dirty="0"/>
              <a:t>J. Am. Chem. Soc. </a:t>
            </a:r>
            <a:r>
              <a:rPr lang="en-US" b="1" dirty="0"/>
              <a:t>2021</a:t>
            </a:r>
            <a:r>
              <a:rPr lang="en-US" dirty="0"/>
              <a:t>, </a:t>
            </a:r>
            <a:r>
              <a:rPr lang="en-US" i="1" dirty="0"/>
              <a:t>143</a:t>
            </a:r>
            <a:r>
              <a:rPr lang="en-US" dirty="0"/>
              <a:t>, 5355</a:t>
            </a:r>
          </a:p>
        </p:txBody>
      </p:sp>
    </p:spTree>
    <p:extLst>
      <p:ext uri="{BB962C8B-B14F-4D97-AF65-F5344CB8AC3E}">
        <p14:creationId xmlns:p14="http://schemas.microsoft.com/office/powerpoint/2010/main" val="24910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KoPubWorld돋움체 Medium"/>
        <a:ea typeface="KoPubWorld돋움체 Medium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CCEI-PresentationTemplate</Template>
  <TotalTime>163313</TotalTime>
  <Words>872</Words>
  <Application>Microsoft Office PowerPoint</Application>
  <PresentationFormat>Widescreen</PresentationFormat>
  <Paragraphs>213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나눔스퀘어 Bold</vt:lpstr>
      <vt:lpstr>Arial</vt:lpstr>
      <vt:lpstr>Calibri</vt:lpstr>
      <vt:lpstr>KoPubWorld돋움체 Medium</vt:lpstr>
      <vt:lpstr>Helvetica</vt:lpstr>
      <vt:lpstr>KoPubWorld돋움체 Bold</vt:lpstr>
      <vt:lpstr>Cambria Math</vt:lpstr>
      <vt:lpstr>Custom Design</vt:lpstr>
      <vt:lpstr>에너지 소재 개발을 위한 AI 기술 최신 트렌드와 정책 시사점</vt:lpstr>
      <vt:lpstr>Limitations of Theoretical Simulations</vt:lpstr>
      <vt:lpstr>Machine Learning Potential</vt:lpstr>
      <vt:lpstr>Large DFT Databases</vt:lpstr>
      <vt:lpstr>Universal Machine Learning Potential</vt:lpstr>
      <vt:lpstr>Large Scale Simulation with Machine Learning Potential</vt:lpstr>
      <vt:lpstr>Jagged Pt Nanowire has High Specific HER Activity</vt:lpstr>
      <vt:lpstr>Fully Multiscale Phenomenon Simulation</vt:lpstr>
      <vt:lpstr>Kinetic Monte Carlo Simulation</vt:lpstr>
      <vt:lpstr>Reproducing the DFT Result with MLP</vt:lpstr>
      <vt:lpstr>Machine Learning Model</vt:lpstr>
      <vt:lpstr>Install Instruction</vt:lpstr>
      <vt:lpstr>Reproducing the Result</vt:lpstr>
      <vt:lpstr>Reproducing the Result</vt:lpstr>
      <vt:lpstr>Reproducing the Result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Principles Microkinetic Modeling of Steam Reforming  of a Water-soluble Bio-oil Fraction  for in situ H2  Production</dc:title>
  <dc:creator>Alexander Mironenko</dc:creator>
  <cp:lastModifiedBy>Geun Ho Gu</cp:lastModifiedBy>
  <cp:revision>16677</cp:revision>
  <cp:lastPrinted>2015-01-07T05:27:20Z</cp:lastPrinted>
  <dcterms:created xsi:type="dcterms:W3CDTF">2013-08-13T18:51:32Z</dcterms:created>
  <dcterms:modified xsi:type="dcterms:W3CDTF">2024-12-29T08:18:39Z</dcterms:modified>
</cp:coreProperties>
</file>